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1"/>
  </p:notesMasterIdLst>
  <p:sldIdLst>
    <p:sldId id="257" r:id="rId2"/>
    <p:sldId id="305" r:id="rId3"/>
    <p:sldId id="267" r:id="rId4"/>
    <p:sldId id="304" r:id="rId5"/>
    <p:sldId id="331" r:id="rId6"/>
    <p:sldId id="334" r:id="rId7"/>
    <p:sldId id="333" r:id="rId8"/>
    <p:sldId id="338" r:id="rId9"/>
    <p:sldId id="303" r:id="rId10"/>
    <p:sldId id="336" r:id="rId11"/>
    <p:sldId id="341" r:id="rId12"/>
    <p:sldId id="339" r:id="rId13"/>
    <p:sldId id="375" r:id="rId14"/>
    <p:sldId id="342" r:id="rId15"/>
    <p:sldId id="259" r:id="rId16"/>
    <p:sldId id="368" r:id="rId17"/>
    <p:sldId id="378" r:id="rId18"/>
    <p:sldId id="373" r:id="rId19"/>
    <p:sldId id="361" r:id="rId20"/>
    <p:sldId id="353" r:id="rId21"/>
    <p:sldId id="357" r:id="rId22"/>
    <p:sldId id="366" r:id="rId23"/>
    <p:sldId id="376" r:id="rId24"/>
    <p:sldId id="359" r:id="rId25"/>
    <p:sldId id="355" r:id="rId26"/>
    <p:sldId id="349" r:id="rId27"/>
    <p:sldId id="385" r:id="rId28"/>
    <p:sldId id="345" r:id="rId29"/>
    <p:sldId id="346" r:id="rId30"/>
    <p:sldId id="386" r:id="rId31"/>
    <p:sldId id="369" r:id="rId32"/>
    <p:sldId id="370" r:id="rId33"/>
    <p:sldId id="371" r:id="rId34"/>
    <p:sldId id="372" r:id="rId35"/>
    <p:sldId id="379" r:id="rId36"/>
    <p:sldId id="312" r:id="rId37"/>
    <p:sldId id="347" r:id="rId38"/>
    <p:sldId id="380" r:id="rId39"/>
    <p:sldId id="350" r:id="rId40"/>
    <p:sldId id="351" r:id="rId41"/>
    <p:sldId id="354" r:id="rId42"/>
    <p:sldId id="332" r:id="rId43"/>
    <p:sldId id="340" r:id="rId44"/>
    <p:sldId id="387" r:id="rId45"/>
    <p:sldId id="360" r:id="rId46"/>
    <p:sldId id="377" r:id="rId47"/>
    <p:sldId id="382" r:id="rId48"/>
    <p:sldId id="381" r:id="rId49"/>
    <p:sldId id="383" r:id="rId50"/>
    <p:sldId id="352" r:id="rId51"/>
    <p:sldId id="344" r:id="rId52"/>
    <p:sldId id="362" r:id="rId53"/>
    <p:sldId id="363" r:id="rId54"/>
    <p:sldId id="364" r:id="rId55"/>
    <p:sldId id="365" r:id="rId56"/>
    <p:sldId id="356" r:id="rId57"/>
    <p:sldId id="388" r:id="rId58"/>
    <p:sldId id="389" r:id="rId59"/>
    <p:sldId id="390" r:id="rId6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48" autoAdjust="0"/>
    <p:restoredTop sz="95033" autoAdjust="0"/>
  </p:normalViewPr>
  <p:slideViewPr>
    <p:cSldViewPr snapToGrid="0">
      <p:cViewPr varScale="1">
        <p:scale>
          <a:sx n="82" d="100"/>
          <a:sy n="82" d="100"/>
        </p:scale>
        <p:origin x="557"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34F699-CC35-4CAA-8A72-D3BB81001458}" type="datetimeFigureOut">
              <a:rPr lang="en-IN" smtClean="0"/>
              <a:t>20-01-2026</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E9E2E2-376B-4B4D-A36D-AD9588766178}" type="slidenum">
              <a:rPr lang="en-IN" smtClean="0"/>
              <a:t>‹#›</a:t>
            </a:fld>
            <a:endParaRPr lang="en-IN"/>
          </a:p>
        </p:txBody>
      </p:sp>
    </p:spTree>
    <p:extLst>
      <p:ext uri="{BB962C8B-B14F-4D97-AF65-F5344CB8AC3E}">
        <p14:creationId xmlns:p14="http://schemas.microsoft.com/office/powerpoint/2010/main" val="42386046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IN"/>
          </a:p>
        </p:txBody>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D4E9E2E2-376B-4B4D-A36D-AD9588766178}" type="slidenum">
              <a:rPr lang="en-IN" smtClean="0"/>
              <a:t>2</a:t>
            </a:fld>
            <a:endParaRPr lang="en-IN"/>
          </a:p>
        </p:txBody>
      </p:sp>
    </p:spTree>
    <p:extLst>
      <p:ext uri="{BB962C8B-B14F-4D97-AF65-F5344CB8AC3E}">
        <p14:creationId xmlns:p14="http://schemas.microsoft.com/office/powerpoint/2010/main" val="1647573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7F7C42-059E-4D9F-7CDF-8D21D627611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N"/>
          </a:p>
        </p:txBody>
      </p:sp>
      <p:sp>
        <p:nvSpPr>
          <p:cNvPr id="3" name="Subtitle 2">
            <a:extLst>
              <a:ext uri="{FF2B5EF4-FFF2-40B4-BE49-F238E27FC236}">
                <a16:creationId xmlns:a16="http://schemas.microsoft.com/office/drawing/2014/main" id="{BBD20166-97B8-3038-7A1B-530139AEB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N"/>
          </a:p>
        </p:txBody>
      </p:sp>
      <p:sp>
        <p:nvSpPr>
          <p:cNvPr id="4" name="Date Placeholder 3">
            <a:extLst>
              <a:ext uri="{FF2B5EF4-FFF2-40B4-BE49-F238E27FC236}">
                <a16:creationId xmlns:a16="http://schemas.microsoft.com/office/drawing/2014/main" id="{AFCC0908-9D71-C2ED-0E8E-CE32D9C6E9D0}"/>
              </a:ext>
            </a:extLst>
          </p:cNvPr>
          <p:cNvSpPr>
            <a:spLocks noGrp="1"/>
          </p:cNvSpPr>
          <p:nvPr>
            <p:ph type="dt" sz="half" idx="10"/>
          </p:nvPr>
        </p:nvSpPr>
        <p:spPr/>
        <p:txBody>
          <a:bodyPr/>
          <a:lstStyle/>
          <a:p>
            <a:fld id="{CDF387C2-CD83-4A69-A144-634C6429886B}" type="datetimeFigureOut">
              <a:rPr lang="en-IN" smtClean="0"/>
              <a:t>20-01-2026</a:t>
            </a:fld>
            <a:endParaRPr lang="en-IN"/>
          </a:p>
        </p:txBody>
      </p:sp>
      <p:sp>
        <p:nvSpPr>
          <p:cNvPr id="5" name="Footer Placeholder 4">
            <a:extLst>
              <a:ext uri="{FF2B5EF4-FFF2-40B4-BE49-F238E27FC236}">
                <a16:creationId xmlns:a16="http://schemas.microsoft.com/office/drawing/2014/main" id="{4837BED5-148C-4E01-DE33-592235DBD4DC}"/>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0CC81C8-83FD-CC1C-C861-0396C38996A5}"/>
              </a:ext>
            </a:extLst>
          </p:cNvPr>
          <p:cNvSpPr>
            <a:spLocks noGrp="1"/>
          </p:cNvSpPr>
          <p:nvPr>
            <p:ph type="sldNum" sz="quarter" idx="12"/>
          </p:nvPr>
        </p:nvSpPr>
        <p:spPr/>
        <p:txBody>
          <a:bodyPr/>
          <a:lstStyle/>
          <a:p>
            <a:fld id="{7209FF27-5144-420C-8AF0-27BBD336D6A0}" type="slidenum">
              <a:rPr lang="en-IN" smtClean="0"/>
              <a:t>‹#›</a:t>
            </a:fld>
            <a:endParaRPr lang="en-IN"/>
          </a:p>
        </p:txBody>
      </p:sp>
    </p:spTree>
    <p:extLst>
      <p:ext uri="{BB962C8B-B14F-4D97-AF65-F5344CB8AC3E}">
        <p14:creationId xmlns:p14="http://schemas.microsoft.com/office/powerpoint/2010/main" val="1400318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2EEB6-278F-F494-5AA8-B79E7FEE9779}"/>
              </a:ext>
            </a:extLst>
          </p:cNvPr>
          <p:cNvSpPr>
            <a:spLocks noGrp="1"/>
          </p:cNvSpPr>
          <p:nvPr>
            <p:ph type="title"/>
          </p:nvPr>
        </p:nvSpPr>
        <p:spPr/>
        <p:txBody>
          <a:bodyPr/>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F17387C8-7B8B-CDCA-ACA1-ED2D70C1E2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FC7F504E-8142-8101-6C66-42CD43FE6750}"/>
              </a:ext>
            </a:extLst>
          </p:cNvPr>
          <p:cNvSpPr>
            <a:spLocks noGrp="1"/>
          </p:cNvSpPr>
          <p:nvPr>
            <p:ph type="dt" sz="half" idx="10"/>
          </p:nvPr>
        </p:nvSpPr>
        <p:spPr/>
        <p:txBody>
          <a:bodyPr/>
          <a:lstStyle/>
          <a:p>
            <a:fld id="{CDF387C2-CD83-4A69-A144-634C6429886B}" type="datetimeFigureOut">
              <a:rPr lang="en-IN" smtClean="0"/>
              <a:t>20-01-2026</a:t>
            </a:fld>
            <a:endParaRPr lang="en-IN"/>
          </a:p>
        </p:txBody>
      </p:sp>
      <p:sp>
        <p:nvSpPr>
          <p:cNvPr id="5" name="Footer Placeholder 4">
            <a:extLst>
              <a:ext uri="{FF2B5EF4-FFF2-40B4-BE49-F238E27FC236}">
                <a16:creationId xmlns:a16="http://schemas.microsoft.com/office/drawing/2014/main" id="{4CD224BF-8D0B-9300-C4E0-45D0F6D38CA2}"/>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56E9D4F3-293B-DA45-689A-2E5B01478C9B}"/>
              </a:ext>
            </a:extLst>
          </p:cNvPr>
          <p:cNvSpPr>
            <a:spLocks noGrp="1"/>
          </p:cNvSpPr>
          <p:nvPr>
            <p:ph type="sldNum" sz="quarter" idx="12"/>
          </p:nvPr>
        </p:nvSpPr>
        <p:spPr/>
        <p:txBody>
          <a:bodyPr/>
          <a:lstStyle/>
          <a:p>
            <a:fld id="{7209FF27-5144-420C-8AF0-27BBD336D6A0}" type="slidenum">
              <a:rPr lang="en-IN" smtClean="0"/>
              <a:t>‹#›</a:t>
            </a:fld>
            <a:endParaRPr lang="en-IN"/>
          </a:p>
        </p:txBody>
      </p:sp>
    </p:spTree>
    <p:extLst>
      <p:ext uri="{BB962C8B-B14F-4D97-AF65-F5344CB8AC3E}">
        <p14:creationId xmlns:p14="http://schemas.microsoft.com/office/powerpoint/2010/main" val="26533045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4DB284D-0148-2A1C-2525-52F4A4D3050D}"/>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N"/>
          </a:p>
        </p:txBody>
      </p:sp>
      <p:sp>
        <p:nvSpPr>
          <p:cNvPr id="3" name="Vertical Text Placeholder 2">
            <a:extLst>
              <a:ext uri="{FF2B5EF4-FFF2-40B4-BE49-F238E27FC236}">
                <a16:creationId xmlns:a16="http://schemas.microsoft.com/office/drawing/2014/main" id="{240981D4-357A-96C7-ACAE-C9FCEA2AAD6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360614F2-0213-2E7E-2484-4F7333CDE4E0}"/>
              </a:ext>
            </a:extLst>
          </p:cNvPr>
          <p:cNvSpPr>
            <a:spLocks noGrp="1"/>
          </p:cNvSpPr>
          <p:nvPr>
            <p:ph type="dt" sz="half" idx="10"/>
          </p:nvPr>
        </p:nvSpPr>
        <p:spPr/>
        <p:txBody>
          <a:bodyPr/>
          <a:lstStyle/>
          <a:p>
            <a:fld id="{CDF387C2-CD83-4A69-A144-634C6429886B}" type="datetimeFigureOut">
              <a:rPr lang="en-IN" smtClean="0"/>
              <a:t>20-01-2026</a:t>
            </a:fld>
            <a:endParaRPr lang="en-IN"/>
          </a:p>
        </p:txBody>
      </p:sp>
      <p:sp>
        <p:nvSpPr>
          <p:cNvPr id="5" name="Footer Placeholder 4">
            <a:extLst>
              <a:ext uri="{FF2B5EF4-FFF2-40B4-BE49-F238E27FC236}">
                <a16:creationId xmlns:a16="http://schemas.microsoft.com/office/drawing/2014/main" id="{5E8ADB65-3469-04A2-1245-5884B62C716B}"/>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DC74093-F41C-2BD4-6D59-9C1B072D4EAF}"/>
              </a:ext>
            </a:extLst>
          </p:cNvPr>
          <p:cNvSpPr>
            <a:spLocks noGrp="1"/>
          </p:cNvSpPr>
          <p:nvPr>
            <p:ph type="sldNum" sz="quarter" idx="12"/>
          </p:nvPr>
        </p:nvSpPr>
        <p:spPr/>
        <p:txBody>
          <a:bodyPr/>
          <a:lstStyle/>
          <a:p>
            <a:fld id="{7209FF27-5144-420C-8AF0-27BBD336D6A0}" type="slidenum">
              <a:rPr lang="en-IN" smtClean="0"/>
              <a:t>‹#›</a:t>
            </a:fld>
            <a:endParaRPr lang="en-IN"/>
          </a:p>
        </p:txBody>
      </p:sp>
    </p:spTree>
    <p:extLst>
      <p:ext uri="{BB962C8B-B14F-4D97-AF65-F5344CB8AC3E}">
        <p14:creationId xmlns:p14="http://schemas.microsoft.com/office/powerpoint/2010/main" val="2000855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32A2F-F66A-1B3C-50F6-1AD747D2AFF9}"/>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031BC341-63FB-CF31-AC56-951774B2F7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8C347DD1-8EE2-34B7-A9CD-C670B5F6B7BC}"/>
              </a:ext>
            </a:extLst>
          </p:cNvPr>
          <p:cNvSpPr>
            <a:spLocks noGrp="1"/>
          </p:cNvSpPr>
          <p:nvPr>
            <p:ph type="dt" sz="half" idx="10"/>
          </p:nvPr>
        </p:nvSpPr>
        <p:spPr/>
        <p:txBody>
          <a:bodyPr/>
          <a:lstStyle/>
          <a:p>
            <a:fld id="{CDF387C2-CD83-4A69-A144-634C6429886B}" type="datetimeFigureOut">
              <a:rPr lang="en-IN" smtClean="0"/>
              <a:t>20-01-2026</a:t>
            </a:fld>
            <a:endParaRPr lang="en-IN"/>
          </a:p>
        </p:txBody>
      </p:sp>
      <p:sp>
        <p:nvSpPr>
          <p:cNvPr id="5" name="Footer Placeholder 4">
            <a:extLst>
              <a:ext uri="{FF2B5EF4-FFF2-40B4-BE49-F238E27FC236}">
                <a16:creationId xmlns:a16="http://schemas.microsoft.com/office/drawing/2014/main" id="{62548537-6F7F-35FC-CAA9-C5BFAD5A84A9}"/>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E2D440F6-258D-884B-33ED-166D9329B66D}"/>
              </a:ext>
            </a:extLst>
          </p:cNvPr>
          <p:cNvSpPr>
            <a:spLocks noGrp="1"/>
          </p:cNvSpPr>
          <p:nvPr>
            <p:ph type="sldNum" sz="quarter" idx="12"/>
          </p:nvPr>
        </p:nvSpPr>
        <p:spPr/>
        <p:txBody>
          <a:bodyPr/>
          <a:lstStyle/>
          <a:p>
            <a:fld id="{7209FF27-5144-420C-8AF0-27BBD336D6A0}" type="slidenum">
              <a:rPr lang="en-IN" smtClean="0"/>
              <a:t>‹#›</a:t>
            </a:fld>
            <a:endParaRPr lang="en-IN"/>
          </a:p>
        </p:txBody>
      </p:sp>
    </p:spTree>
    <p:extLst>
      <p:ext uri="{BB962C8B-B14F-4D97-AF65-F5344CB8AC3E}">
        <p14:creationId xmlns:p14="http://schemas.microsoft.com/office/powerpoint/2010/main" val="15178593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0549C-9FA9-C5DD-6210-A41BF6DA42C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N"/>
          </a:p>
        </p:txBody>
      </p:sp>
      <p:sp>
        <p:nvSpPr>
          <p:cNvPr id="3" name="Text Placeholder 2">
            <a:extLst>
              <a:ext uri="{FF2B5EF4-FFF2-40B4-BE49-F238E27FC236}">
                <a16:creationId xmlns:a16="http://schemas.microsoft.com/office/drawing/2014/main" id="{238089A8-FEF2-20C1-0C72-9D14FCC1257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4B5752-2707-2113-7B79-381B4272E026}"/>
              </a:ext>
            </a:extLst>
          </p:cNvPr>
          <p:cNvSpPr>
            <a:spLocks noGrp="1"/>
          </p:cNvSpPr>
          <p:nvPr>
            <p:ph type="dt" sz="half" idx="10"/>
          </p:nvPr>
        </p:nvSpPr>
        <p:spPr/>
        <p:txBody>
          <a:bodyPr/>
          <a:lstStyle/>
          <a:p>
            <a:fld id="{CDF387C2-CD83-4A69-A144-634C6429886B}" type="datetimeFigureOut">
              <a:rPr lang="en-IN" smtClean="0"/>
              <a:t>20-01-2026</a:t>
            </a:fld>
            <a:endParaRPr lang="en-IN"/>
          </a:p>
        </p:txBody>
      </p:sp>
      <p:sp>
        <p:nvSpPr>
          <p:cNvPr id="5" name="Footer Placeholder 4">
            <a:extLst>
              <a:ext uri="{FF2B5EF4-FFF2-40B4-BE49-F238E27FC236}">
                <a16:creationId xmlns:a16="http://schemas.microsoft.com/office/drawing/2014/main" id="{53F529B2-0ED7-A590-0643-F3DE82D5E8D4}"/>
              </a:ext>
            </a:extLst>
          </p:cNvPr>
          <p:cNvSpPr>
            <a:spLocks noGrp="1"/>
          </p:cNvSpPr>
          <p:nvPr>
            <p:ph type="ftr" sz="quarter" idx="11"/>
          </p:nvPr>
        </p:nvSpPr>
        <p:spPr/>
        <p:txBody>
          <a:bodyPr/>
          <a:lstStyle/>
          <a:p>
            <a:endParaRPr lang="en-IN"/>
          </a:p>
        </p:txBody>
      </p:sp>
      <p:sp>
        <p:nvSpPr>
          <p:cNvPr id="6" name="Slide Number Placeholder 5">
            <a:extLst>
              <a:ext uri="{FF2B5EF4-FFF2-40B4-BE49-F238E27FC236}">
                <a16:creationId xmlns:a16="http://schemas.microsoft.com/office/drawing/2014/main" id="{A590D05D-9B44-6F8A-F07C-692706CDD67B}"/>
              </a:ext>
            </a:extLst>
          </p:cNvPr>
          <p:cNvSpPr>
            <a:spLocks noGrp="1"/>
          </p:cNvSpPr>
          <p:nvPr>
            <p:ph type="sldNum" sz="quarter" idx="12"/>
          </p:nvPr>
        </p:nvSpPr>
        <p:spPr/>
        <p:txBody>
          <a:bodyPr/>
          <a:lstStyle/>
          <a:p>
            <a:fld id="{7209FF27-5144-420C-8AF0-27BBD336D6A0}" type="slidenum">
              <a:rPr lang="en-IN" smtClean="0"/>
              <a:t>‹#›</a:t>
            </a:fld>
            <a:endParaRPr lang="en-IN"/>
          </a:p>
        </p:txBody>
      </p:sp>
    </p:spTree>
    <p:extLst>
      <p:ext uri="{BB962C8B-B14F-4D97-AF65-F5344CB8AC3E}">
        <p14:creationId xmlns:p14="http://schemas.microsoft.com/office/powerpoint/2010/main" val="3246774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FA02F-CDC4-4E68-1531-F6F0B87D08A7}"/>
              </a:ext>
            </a:extLst>
          </p:cNvPr>
          <p:cNvSpPr>
            <a:spLocks noGrp="1"/>
          </p:cNvSpPr>
          <p:nvPr>
            <p:ph type="title"/>
          </p:nvPr>
        </p:nvSpPr>
        <p:spPr/>
        <p:txBody>
          <a:bodyPr/>
          <a:lstStyle/>
          <a:p>
            <a:r>
              <a:rPr lang="en-US"/>
              <a:t>Click to edit Master title style</a:t>
            </a:r>
            <a:endParaRPr lang="en-IN"/>
          </a:p>
        </p:txBody>
      </p:sp>
      <p:sp>
        <p:nvSpPr>
          <p:cNvPr id="3" name="Content Placeholder 2">
            <a:extLst>
              <a:ext uri="{FF2B5EF4-FFF2-40B4-BE49-F238E27FC236}">
                <a16:creationId xmlns:a16="http://schemas.microsoft.com/office/drawing/2014/main" id="{80FC1CAE-0887-5D9A-C75C-68446E2E72C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Content Placeholder 3">
            <a:extLst>
              <a:ext uri="{FF2B5EF4-FFF2-40B4-BE49-F238E27FC236}">
                <a16:creationId xmlns:a16="http://schemas.microsoft.com/office/drawing/2014/main" id="{425993F3-94CA-537A-38EE-0513CDEC00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Date Placeholder 4">
            <a:extLst>
              <a:ext uri="{FF2B5EF4-FFF2-40B4-BE49-F238E27FC236}">
                <a16:creationId xmlns:a16="http://schemas.microsoft.com/office/drawing/2014/main" id="{2BD382E0-E112-9D4D-7D7D-1025F3613C09}"/>
              </a:ext>
            </a:extLst>
          </p:cNvPr>
          <p:cNvSpPr>
            <a:spLocks noGrp="1"/>
          </p:cNvSpPr>
          <p:nvPr>
            <p:ph type="dt" sz="half" idx="10"/>
          </p:nvPr>
        </p:nvSpPr>
        <p:spPr/>
        <p:txBody>
          <a:bodyPr/>
          <a:lstStyle/>
          <a:p>
            <a:fld id="{CDF387C2-CD83-4A69-A144-634C6429886B}" type="datetimeFigureOut">
              <a:rPr lang="en-IN" smtClean="0"/>
              <a:t>20-01-2026</a:t>
            </a:fld>
            <a:endParaRPr lang="en-IN"/>
          </a:p>
        </p:txBody>
      </p:sp>
      <p:sp>
        <p:nvSpPr>
          <p:cNvPr id="6" name="Footer Placeholder 5">
            <a:extLst>
              <a:ext uri="{FF2B5EF4-FFF2-40B4-BE49-F238E27FC236}">
                <a16:creationId xmlns:a16="http://schemas.microsoft.com/office/drawing/2014/main" id="{A45A3926-357B-92DE-12DB-5CCC45E89D36}"/>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8F9ECA24-D1A5-42B2-9823-38902B472E67}"/>
              </a:ext>
            </a:extLst>
          </p:cNvPr>
          <p:cNvSpPr>
            <a:spLocks noGrp="1"/>
          </p:cNvSpPr>
          <p:nvPr>
            <p:ph type="sldNum" sz="quarter" idx="12"/>
          </p:nvPr>
        </p:nvSpPr>
        <p:spPr/>
        <p:txBody>
          <a:bodyPr/>
          <a:lstStyle/>
          <a:p>
            <a:fld id="{7209FF27-5144-420C-8AF0-27BBD336D6A0}" type="slidenum">
              <a:rPr lang="en-IN" smtClean="0"/>
              <a:t>‹#›</a:t>
            </a:fld>
            <a:endParaRPr lang="en-IN"/>
          </a:p>
        </p:txBody>
      </p:sp>
    </p:spTree>
    <p:extLst>
      <p:ext uri="{BB962C8B-B14F-4D97-AF65-F5344CB8AC3E}">
        <p14:creationId xmlns:p14="http://schemas.microsoft.com/office/powerpoint/2010/main" val="19432753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3091E-8E1C-84CB-BFEE-46463625D885}"/>
              </a:ext>
            </a:extLst>
          </p:cNvPr>
          <p:cNvSpPr>
            <a:spLocks noGrp="1"/>
          </p:cNvSpPr>
          <p:nvPr>
            <p:ph type="title"/>
          </p:nvPr>
        </p:nvSpPr>
        <p:spPr>
          <a:xfrm>
            <a:off x="839788" y="365125"/>
            <a:ext cx="10515600" cy="1325563"/>
          </a:xfrm>
        </p:spPr>
        <p:txBody>
          <a:bodyPr/>
          <a:lstStyle/>
          <a:p>
            <a:r>
              <a:rPr lang="en-US"/>
              <a:t>Click to edit Master title style</a:t>
            </a:r>
            <a:endParaRPr lang="en-IN"/>
          </a:p>
        </p:txBody>
      </p:sp>
      <p:sp>
        <p:nvSpPr>
          <p:cNvPr id="3" name="Text Placeholder 2">
            <a:extLst>
              <a:ext uri="{FF2B5EF4-FFF2-40B4-BE49-F238E27FC236}">
                <a16:creationId xmlns:a16="http://schemas.microsoft.com/office/drawing/2014/main" id="{C10A6292-8B10-C143-DF76-96F7C014D6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8C26B21-AEE8-8101-CE20-87EA270889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5" name="Text Placeholder 4">
            <a:extLst>
              <a:ext uri="{FF2B5EF4-FFF2-40B4-BE49-F238E27FC236}">
                <a16:creationId xmlns:a16="http://schemas.microsoft.com/office/drawing/2014/main" id="{DC3F2407-6D26-2CD9-2B7D-610586488C1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F6EF2D3-27C7-DD86-F71F-DD062C93DD2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7" name="Date Placeholder 6">
            <a:extLst>
              <a:ext uri="{FF2B5EF4-FFF2-40B4-BE49-F238E27FC236}">
                <a16:creationId xmlns:a16="http://schemas.microsoft.com/office/drawing/2014/main" id="{CC2EBF64-EABB-6DC1-03A1-CDD156CD0B44}"/>
              </a:ext>
            </a:extLst>
          </p:cNvPr>
          <p:cNvSpPr>
            <a:spLocks noGrp="1"/>
          </p:cNvSpPr>
          <p:nvPr>
            <p:ph type="dt" sz="half" idx="10"/>
          </p:nvPr>
        </p:nvSpPr>
        <p:spPr/>
        <p:txBody>
          <a:bodyPr/>
          <a:lstStyle/>
          <a:p>
            <a:fld id="{CDF387C2-CD83-4A69-A144-634C6429886B}" type="datetimeFigureOut">
              <a:rPr lang="en-IN" smtClean="0"/>
              <a:t>20-01-2026</a:t>
            </a:fld>
            <a:endParaRPr lang="en-IN"/>
          </a:p>
        </p:txBody>
      </p:sp>
      <p:sp>
        <p:nvSpPr>
          <p:cNvPr id="8" name="Footer Placeholder 7">
            <a:extLst>
              <a:ext uri="{FF2B5EF4-FFF2-40B4-BE49-F238E27FC236}">
                <a16:creationId xmlns:a16="http://schemas.microsoft.com/office/drawing/2014/main" id="{F1F1EA13-6E61-4350-858F-82DAF9463E0B}"/>
              </a:ext>
            </a:extLst>
          </p:cNvPr>
          <p:cNvSpPr>
            <a:spLocks noGrp="1"/>
          </p:cNvSpPr>
          <p:nvPr>
            <p:ph type="ftr" sz="quarter" idx="11"/>
          </p:nvPr>
        </p:nvSpPr>
        <p:spPr/>
        <p:txBody>
          <a:bodyPr/>
          <a:lstStyle/>
          <a:p>
            <a:endParaRPr lang="en-IN"/>
          </a:p>
        </p:txBody>
      </p:sp>
      <p:sp>
        <p:nvSpPr>
          <p:cNvPr id="9" name="Slide Number Placeholder 8">
            <a:extLst>
              <a:ext uri="{FF2B5EF4-FFF2-40B4-BE49-F238E27FC236}">
                <a16:creationId xmlns:a16="http://schemas.microsoft.com/office/drawing/2014/main" id="{8F6238E2-EF44-2AD2-67A7-E47B6C12E228}"/>
              </a:ext>
            </a:extLst>
          </p:cNvPr>
          <p:cNvSpPr>
            <a:spLocks noGrp="1"/>
          </p:cNvSpPr>
          <p:nvPr>
            <p:ph type="sldNum" sz="quarter" idx="12"/>
          </p:nvPr>
        </p:nvSpPr>
        <p:spPr/>
        <p:txBody>
          <a:bodyPr/>
          <a:lstStyle/>
          <a:p>
            <a:fld id="{7209FF27-5144-420C-8AF0-27BBD336D6A0}" type="slidenum">
              <a:rPr lang="en-IN" smtClean="0"/>
              <a:t>‹#›</a:t>
            </a:fld>
            <a:endParaRPr lang="en-IN"/>
          </a:p>
        </p:txBody>
      </p:sp>
    </p:spTree>
    <p:extLst>
      <p:ext uri="{BB962C8B-B14F-4D97-AF65-F5344CB8AC3E}">
        <p14:creationId xmlns:p14="http://schemas.microsoft.com/office/powerpoint/2010/main" val="11548310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18B5D7-E515-E779-BB17-1FFA4DB3BB5D}"/>
              </a:ext>
            </a:extLst>
          </p:cNvPr>
          <p:cNvSpPr>
            <a:spLocks noGrp="1"/>
          </p:cNvSpPr>
          <p:nvPr>
            <p:ph type="title"/>
          </p:nvPr>
        </p:nvSpPr>
        <p:spPr/>
        <p:txBody>
          <a:bodyPr/>
          <a:lstStyle/>
          <a:p>
            <a:r>
              <a:rPr lang="en-US"/>
              <a:t>Click to edit Master title style</a:t>
            </a:r>
            <a:endParaRPr lang="en-IN"/>
          </a:p>
        </p:txBody>
      </p:sp>
      <p:sp>
        <p:nvSpPr>
          <p:cNvPr id="3" name="Date Placeholder 2">
            <a:extLst>
              <a:ext uri="{FF2B5EF4-FFF2-40B4-BE49-F238E27FC236}">
                <a16:creationId xmlns:a16="http://schemas.microsoft.com/office/drawing/2014/main" id="{13D1A928-5AAD-DAD1-EF72-7D2D7C656E18}"/>
              </a:ext>
            </a:extLst>
          </p:cNvPr>
          <p:cNvSpPr>
            <a:spLocks noGrp="1"/>
          </p:cNvSpPr>
          <p:nvPr>
            <p:ph type="dt" sz="half" idx="10"/>
          </p:nvPr>
        </p:nvSpPr>
        <p:spPr/>
        <p:txBody>
          <a:bodyPr/>
          <a:lstStyle/>
          <a:p>
            <a:fld id="{CDF387C2-CD83-4A69-A144-634C6429886B}" type="datetimeFigureOut">
              <a:rPr lang="en-IN" smtClean="0"/>
              <a:t>20-01-2026</a:t>
            </a:fld>
            <a:endParaRPr lang="en-IN"/>
          </a:p>
        </p:txBody>
      </p:sp>
      <p:sp>
        <p:nvSpPr>
          <p:cNvPr id="4" name="Footer Placeholder 3">
            <a:extLst>
              <a:ext uri="{FF2B5EF4-FFF2-40B4-BE49-F238E27FC236}">
                <a16:creationId xmlns:a16="http://schemas.microsoft.com/office/drawing/2014/main" id="{282B0BA7-331C-F9DC-29F8-85AEFD4368E0}"/>
              </a:ext>
            </a:extLst>
          </p:cNvPr>
          <p:cNvSpPr>
            <a:spLocks noGrp="1"/>
          </p:cNvSpPr>
          <p:nvPr>
            <p:ph type="ftr" sz="quarter" idx="11"/>
          </p:nvPr>
        </p:nvSpPr>
        <p:spPr/>
        <p:txBody>
          <a:bodyPr/>
          <a:lstStyle/>
          <a:p>
            <a:endParaRPr lang="en-IN"/>
          </a:p>
        </p:txBody>
      </p:sp>
      <p:sp>
        <p:nvSpPr>
          <p:cNvPr id="5" name="Slide Number Placeholder 4">
            <a:extLst>
              <a:ext uri="{FF2B5EF4-FFF2-40B4-BE49-F238E27FC236}">
                <a16:creationId xmlns:a16="http://schemas.microsoft.com/office/drawing/2014/main" id="{6916F808-9B0C-04DC-7D99-73F992FAD7CD}"/>
              </a:ext>
            </a:extLst>
          </p:cNvPr>
          <p:cNvSpPr>
            <a:spLocks noGrp="1"/>
          </p:cNvSpPr>
          <p:nvPr>
            <p:ph type="sldNum" sz="quarter" idx="12"/>
          </p:nvPr>
        </p:nvSpPr>
        <p:spPr/>
        <p:txBody>
          <a:bodyPr/>
          <a:lstStyle/>
          <a:p>
            <a:fld id="{7209FF27-5144-420C-8AF0-27BBD336D6A0}" type="slidenum">
              <a:rPr lang="en-IN" smtClean="0"/>
              <a:t>‹#›</a:t>
            </a:fld>
            <a:endParaRPr lang="en-IN"/>
          </a:p>
        </p:txBody>
      </p:sp>
    </p:spTree>
    <p:extLst>
      <p:ext uri="{BB962C8B-B14F-4D97-AF65-F5344CB8AC3E}">
        <p14:creationId xmlns:p14="http://schemas.microsoft.com/office/powerpoint/2010/main" val="36135039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CC3702-DB6F-8F0E-8045-278D26526B1A}"/>
              </a:ext>
            </a:extLst>
          </p:cNvPr>
          <p:cNvSpPr>
            <a:spLocks noGrp="1"/>
          </p:cNvSpPr>
          <p:nvPr>
            <p:ph type="dt" sz="half" idx="10"/>
          </p:nvPr>
        </p:nvSpPr>
        <p:spPr/>
        <p:txBody>
          <a:bodyPr/>
          <a:lstStyle/>
          <a:p>
            <a:fld id="{CDF387C2-CD83-4A69-A144-634C6429886B}" type="datetimeFigureOut">
              <a:rPr lang="en-IN" smtClean="0"/>
              <a:t>20-01-2026</a:t>
            </a:fld>
            <a:endParaRPr lang="en-IN"/>
          </a:p>
        </p:txBody>
      </p:sp>
      <p:sp>
        <p:nvSpPr>
          <p:cNvPr id="3" name="Footer Placeholder 2">
            <a:extLst>
              <a:ext uri="{FF2B5EF4-FFF2-40B4-BE49-F238E27FC236}">
                <a16:creationId xmlns:a16="http://schemas.microsoft.com/office/drawing/2014/main" id="{E09FA429-4735-8D87-0AC6-49DF9CD2A609}"/>
              </a:ext>
            </a:extLst>
          </p:cNvPr>
          <p:cNvSpPr>
            <a:spLocks noGrp="1"/>
          </p:cNvSpPr>
          <p:nvPr>
            <p:ph type="ftr" sz="quarter" idx="11"/>
          </p:nvPr>
        </p:nvSpPr>
        <p:spPr/>
        <p:txBody>
          <a:bodyPr/>
          <a:lstStyle/>
          <a:p>
            <a:endParaRPr lang="en-IN"/>
          </a:p>
        </p:txBody>
      </p:sp>
      <p:sp>
        <p:nvSpPr>
          <p:cNvPr id="4" name="Slide Number Placeholder 3">
            <a:extLst>
              <a:ext uri="{FF2B5EF4-FFF2-40B4-BE49-F238E27FC236}">
                <a16:creationId xmlns:a16="http://schemas.microsoft.com/office/drawing/2014/main" id="{2F9ACE00-58A0-A72F-10D1-CFF956D60A24}"/>
              </a:ext>
            </a:extLst>
          </p:cNvPr>
          <p:cNvSpPr>
            <a:spLocks noGrp="1"/>
          </p:cNvSpPr>
          <p:nvPr>
            <p:ph type="sldNum" sz="quarter" idx="12"/>
          </p:nvPr>
        </p:nvSpPr>
        <p:spPr/>
        <p:txBody>
          <a:bodyPr/>
          <a:lstStyle/>
          <a:p>
            <a:fld id="{7209FF27-5144-420C-8AF0-27BBD336D6A0}" type="slidenum">
              <a:rPr lang="en-IN" smtClean="0"/>
              <a:t>‹#›</a:t>
            </a:fld>
            <a:endParaRPr lang="en-IN"/>
          </a:p>
        </p:txBody>
      </p:sp>
    </p:spTree>
    <p:extLst>
      <p:ext uri="{BB962C8B-B14F-4D97-AF65-F5344CB8AC3E}">
        <p14:creationId xmlns:p14="http://schemas.microsoft.com/office/powerpoint/2010/main" val="2758924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5E47E-CC36-22A9-0E09-02D62E68FF9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Content Placeholder 2">
            <a:extLst>
              <a:ext uri="{FF2B5EF4-FFF2-40B4-BE49-F238E27FC236}">
                <a16:creationId xmlns:a16="http://schemas.microsoft.com/office/drawing/2014/main" id="{FA4A6012-0C4E-F14C-A04F-8DB74A1085B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Text Placeholder 3">
            <a:extLst>
              <a:ext uri="{FF2B5EF4-FFF2-40B4-BE49-F238E27FC236}">
                <a16:creationId xmlns:a16="http://schemas.microsoft.com/office/drawing/2014/main" id="{7420A65C-FD18-4F70-26F9-7907332306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00202C-6CE5-D98A-0B4B-86AF68D470BB}"/>
              </a:ext>
            </a:extLst>
          </p:cNvPr>
          <p:cNvSpPr>
            <a:spLocks noGrp="1"/>
          </p:cNvSpPr>
          <p:nvPr>
            <p:ph type="dt" sz="half" idx="10"/>
          </p:nvPr>
        </p:nvSpPr>
        <p:spPr/>
        <p:txBody>
          <a:bodyPr/>
          <a:lstStyle/>
          <a:p>
            <a:fld id="{CDF387C2-CD83-4A69-A144-634C6429886B}" type="datetimeFigureOut">
              <a:rPr lang="en-IN" smtClean="0"/>
              <a:t>20-01-2026</a:t>
            </a:fld>
            <a:endParaRPr lang="en-IN"/>
          </a:p>
        </p:txBody>
      </p:sp>
      <p:sp>
        <p:nvSpPr>
          <p:cNvPr id="6" name="Footer Placeholder 5">
            <a:extLst>
              <a:ext uri="{FF2B5EF4-FFF2-40B4-BE49-F238E27FC236}">
                <a16:creationId xmlns:a16="http://schemas.microsoft.com/office/drawing/2014/main" id="{4EBA08B8-B49F-59D4-3CAB-D932999AD21E}"/>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024097C2-D477-2030-4BFD-8AA868480320}"/>
              </a:ext>
            </a:extLst>
          </p:cNvPr>
          <p:cNvSpPr>
            <a:spLocks noGrp="1"/>
          </p:cNvSpPr>
          <p:nvPr>
            <p:ph type="sldNum" sz="quarter" idx="12"/>
          </p:nvPr>
        </p:nvSpPr>
        <p:spPr/>
        <p:txBody>
          <a:bodyPr/>
          <a:lstStyle/>
          <a:p>
            <a:fld id="{7209FF27-5144-420C-8AF0-27BBD336D6A0}" type="slidenum">
              <a:rPr lang="en-IN" smtClean="0"/>
              <a:t>‹#›</a:t>
            </a:fld>
            <a:endParaRPr lang="en-IN"/>
          </a:p>
        </p:txBody>
      </p:sp>
    </p:spTree>
    <p:extLst>
      <p:ext uri="{BB962C8B-B14F-4D97-AF65-F5344CB8AC3E}">
        <p14:creationId xmlns:p14="http://schemas.microsoft.com/office/powerpoint/2010/main" val="112673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A1738-73BC-D7E4-F39C-79F75AB0D8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N"/>
          </a:p>
        </p:txBody>
      </p:sp>
      <p:sp>
        <p:nvSpPr>
          <p:cNvPr id="3" name="Picture Placeholder 2">
            <a:extLst>
              <a:ext uri="{FF2B5EF4-FFF2-40B4-BE49-F238E27FC236}">
                <a16:creationId xmlns:a16="http://schemas.microsoft.com/office/drawing/2014/main" id="{2BB0173E-087B-F8FE-CC67-3E369213527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N"/>
          </a:p>
        </p:txBody>
      </p:sp>
      <p:sp>
        <p:nvSpPr>
          <p:cNvPr id="4" name="Text Placeholder 3">
            <a:extLst>
              <a:ext uri="{FF2B5EF4-FFF2-40B4-BE49-F238E27FC236}">
                <a16:creationId xmlns:a16="http://schemas.microsoft.com/office/drawing/2014/main" id="{3AAEEA6D-1FE3-BA72-8C8B-063344351C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987AFD-14CF-B713-85EC-F5D18CF82C70}"/>
              </a:ext>
            </a:extLst>
          </p:cNvPr>
          <p:cNvSpPr>
            <a:spLocks noGrp="1"/>
          </p:cNvSpPr>
          <p:nvPr>
            <p:ph type="dt" sz="half" idx="10"/>
          </p:nvPr>
        </p:nvSpPr>
        <p:spPr/>
        <p:txBody>
          <a:bodyPr/>
          <a:lstStyle/>
          <a:p>
            <a:fld id="{CDF387C2-CD83-4A69-A144-634C6429886B}" type="datetimeFigureOut">
              <a:rPr lang="en-IN" smtClean="0"/>
              <a:t>20-01-2026</a:t>
            </a:fld>
            <a:endParaRPr lang="en-IN"/>
          </a:p>
        </p:txBody>
      </p:sp>
      <p:sp>
        <p:nvSpPr>
          <p:cNvPr id="6" name="Footer Placeholder 5">
            <a:extLst>
              <a:ext uri="{FF2B5EF4-FFF2-40B4-BE49-F238E27FC236}">
                <a16:creationId xmlns:a16="http://schemas.microsoft.com/office/drawing/2014/main" id="{67732D3B-B792-8F8C-6781-BECFB78C8DA8}"/>
              </a:ext>
            </a:extLst>
          </p:cNvPr>
          <p:cNvSpPr>
            <a:spLocks noGrp="1"/>
          </p:cNvSpPr>
          <p:nvPr>
            <p:ph type="ftr" sz="quarter" idx="11"/>
          </p:nvPr>
        </p:nvSpPr>
        <p:spPr/>
        <p:txBody>
          <a:bodyPr/>
          <a:lstStyle/>
          <a:p>
            <a:endParaRPr lang="en-IN"/>
          </a:p>
        </p:txBody>
      </p:sp>
      <p:sp>
        <p:nvSpPr>
          <p:cNvPr id="7" name="Slide Number Placeholder 6">
            <a:extLst>
              <a:ext uri="{FF2B5EF4-FFF2-40B4-BE49-F238E27FC236}">
                <a16:creationId xmlns:a16="http://schemas.microsoft.com/office/drawing/2014/main" id="{42CC0E6B-D432-6503-C323-4EEC6A4D2CC6}"/>
              </a:ext>
            </a:extLst>
          </p:cNvPr>
          <p:cNvSpPr>
            <a:spLocks noGrp="1"/>
          </p:cNvSpPr>
          <p:nvPr>
            <p:ph type="sldNum" sz="quarter" idx="12"/>
          </p:nvPr>
        </p:nvSpPr>
        <p:spPr/>
        <p:txBody>
          <a:bodyPr/>
          <a:lstStyle/>
          <a:p>
            <a:fld id="{7209FF27-5144-420C-8AF0-27BBD336D6A0}" type="slidenum">
              <a:rPr lang="en-IN" smtClean="0"/>
              <a:t>‹#›</a:t>
            </a:fld>
            <a:endParaRPr lang="en-IN"/>
          </a:p>
        </p:txBody>
      </p:sp>
    </p:spTree>
    <p:extLst>
      <p:ext uri="{BB962C8B-B14F-4D97-AF65-F5344CB8AC3E}">
        <p14:creationId xmlns:p14="http://schemas.microsoft.com/office/powerpoint/2010/main" val="1922426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6000" b="-6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9AA233A-A211-B484-0FD8-14E0EAE04E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N"/>
          </a:p>
        </p:txBody>
      </p:sp>
      <p:sp>
        <p:nvSpPr>
          <p:cNvPr id="3" name="Text Placeholder 2">
            <a:extLst>
              <a:ext uri="{FF2B5EF4-FFF2-40B4-BE49-F238E27FC236}">
                <a16:creationId xmlns:a16="http://schemas.microsoft.com/office/drawing/2014/main" id="{1AAAE7C0-D9C0-0BAA-A2F5-1D912C3592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4" name="Date Placeholder 3">
            <a:extLst>
              <a:ext uri="{FF2B5EF4-FFF2-40B4-BE49-F238E27FC236}">
                <a16:creationId xmlns:a16="http://schemas.microsoft.com/office/drawing/2014/main" id="{C0A769BA-B32D-1A76-7B40-5668DF774A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F387C2-CD83-4A69-A144-634C6429886B}" type="datetimeFigureOut">
              <a:rPr lang="en-IN" smtClean="0"/>
              <a:t>20-01-2026</a:t>
            </a:fld>
            <a:endParaRPr lang="en-IN"/>
          </a:p>
        </p:txBody>
      </p:sp>
      <p:sp>
        <p:nvSpPr>
          <p:cNvPr id="5" name="Footer Placeholder 4">
            <a:extLst>
              <a:ext uri="{FF2B5EF4-FFF2-40B4-BE49-F238E27FC236}">
                <a16:creationId xmlns:a16="http://schemas.microsoft.com/office/drawing/2014/main" id="{0440CA0D-DE0C-B714-2D76-FA3197C3D1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N"/>
          </a:p>
        </p:txBody>
      </p:sp>
      <p:sp>
        <p:nvSpPr>
          <p:cNvPr id="6" name="Slide Number Placeholder 5">
            <a:extLst>
              <a:ext uri="{FF2B5EF4-FFF2-40B4-BE49-F238E27FC236}">
                <a16:creationId xmlns:a16="http://schemas.microsoft.com/office/drawing/2014/main" id="{D3D44AF8-031C-DA18-A888-89C0A64BC0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09FF27-5144-420C-8AF0-27BBD336D6A0}" type="slidenum">
              <a:rPr lang="en-IN" smtClean="0"/>
              <a:t>‹#›</a:t>
            </a:fld>
            <a:endParaRPr lang="en-IN"/>
          </a:p>
        </p:txBody>
      </p:sp>
    </p:spTree>
    <p:extLst>
      <p:ext uri="{BB962C8B-B14F-4D97-AF65-F5344CB8AC3E}">
        <p14:creationId xmlns:p14="http://schemas.microsoft.com/office/powerpoint/2010/main" val="4242470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4.jpg"/><Relationship Id="rId1" Type="http://schemas.openxmlformats.org/officeDocument/2006/relationships/slideLayout" Target="../slideLayouts/slideLayout2.xml"/><Relationship Id="rId4" Type="http://schemas.openxmlformats.org/officeDocument/2006/relationships/image" Target="../media/image66.jpg"/></Relationships>
</file>

<file path=ppt/slides/_rels/slide33.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67.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xml"/><Relationship Id="rId4" Type="http://schemas.openxmlformats.org/officeDocument/2006/relationships/image" Target="../media/image73.jpeg"/></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5.jpeg"/></Relationships>
</file>

<file path=ppt/slides/_rels/slide37.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5" Type="http://schemas.openxmlformats.org/officeDocument/2006/relationships/image" Target="../media/image79.jpg"/><Relationship Id="rId4" Type="http://schemas.openxmlformats.org/officeDocument/2006/relationships/image" Target="../media/image78.jpeg"/></Relationships>
</file>

<file path=ppt/slides/_rels/slide38.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8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2.xml"/><Relationship Id="rId5" Type="http://schemas.openxmlformats.org/officeDocument/2006/relationships/image" Target="../media/image90.png"/><Relationship Id="rId4" Type="http://schemas.openxmlformats.org/officeDocument/2006/relationships/image" Target="../media/image89.png"/></Relationships>
</file>

<file path=ppt/slides/_rels/slide43.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2.xml"/><Relationship Id="rId4" Type="http://schemas.openxmlformats.org/officeDocument/2006/relationships/image" Target="../media/image105.png"/></Relationships>
</file>

<file path=ppt/slides/_rels/slide52.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 Id="rId4" Type="http://schemas.openxmlformats.org/officeDocument/2006/relationships/image" Target="../media/image108.jpeg"/></Relationships>
</file>

<file path=ppt/slides/_rels/slide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54.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13.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27.jpeg"/><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57.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117.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DF63A39-20B0-A8CA-8D12-6A4E0403473A}"/>
              </a:ext>
            </a:extLst>
          </p:cNvPr>
          <p:cNvSpPr>
            <a:spLocks noGrp="1"/>
          </p:cNvSpPr>
          <p:nvPr>
            <p:ph type="subTitle" idx="1"/>
          </p:nvPr>
        </p:nvSpPr>
        <p:spPr>
          <a:xfrm>
            <a:off x="1297864" y="4506602"/>
            <a:ext cx="9144000" cy="920801"/>
          </a:xfrm>
        </p:spPr>
        <p:txBody>
          <a:bodyPr>
            <a:normAutofit/>
          </a:bodyPr>
          <a:lstStyle/>
          <a:p>
            <a:r>
              <a:rPr lang="en-US" sz="4800" b="1" dirty="0">
                <a:solidFill>
                  <a:schemeClr val="accent2">
                    <a:lumMod val="50000"/>
                  </a:schemeClr>
                </a:solidFill>
                <a:latin typeface="Algerian" panose="04020705040A02060702" pitchFamily="82" charset="0"/>
              </a:rPr>
              <a:t>ANNUAL REPORT 2024-25</a:t>
            </a:r>
            <a:endParaRPr lang="en-IN" sz="4800" b="1" dirty="0">
              <a:solidFill>
                <a:schemeClr val="accent2">
                  <a:lumMod val="50000"/>
                </a:schemeClr>
              </a:solidFill>
              <a:latin typeface="Algerian" panose="04020705040A02060702" pitchFamily="82" charset="0"/>
            </a:endParaRPr>
          </a:p>
        </p:txBody>
      </p:sp>
      <p:sp>
        <p:nvSpPr>
          <p:cNvPr id="4" name="Rectangle 3">
            <a:extLst>
              <a:ext uri="{FF2B5EF4-FFF2-40B4-BE49-F238E27FC236}">
                <a16:creationId xmlns:a16="http://schemas.microsoft.com/office/drawing/2014/main" id="{F46CFB08-3AF1-A1DA-9CCC-1220A3770DF5}"/>
              </a:ext>
            </a:extLst>
          </p:cNvPr>
          <p:cNvSpPr/>
          <p:nvPr/>
        </p:nvSpPr>
        <p:spPr>
          <a:xfrm>
            <a:off x="717759" y="959011"/>
            <a:ext cx="9792929" cy="3416320"/>
          </a:xfrm>
          <a:prstGeom prst="rect">
            <a:avLst/>
          </a:prstGeom>
          <a:noFill/>
        </p:spPr>
        <p:txBody>
          <a:bodyPr wrap="square" lIns="91440" tIns="45720" rIns="91440" bIns="45720">
            <a:spAutoFit/>
          </a:bodyPr>
          <a:lstStyle/>
          <a:p>
            <a:pPr algn="ctr"/>
            <a:r>
              <a:rPr lang="en-US" sz="5400" b="1" dirty="0">
                <a:ln w="0"/>
                <a:solidFill>
                  <a:schemeClr val="accent2">
                    <a:lumMod val="75000"/>
                  </a:schemeClr>
                </a:solidFill>
                <a:effectLst>
                  <a:outerShdw blurRad="38100" dist="25400" dir="5400000" algn="ctr" rotWithShape="0">
                    <a:srgbClr val="6E747A">
                      <a:alpha val="43000"/>
                    </a:srgbClr>
                  </a:outerShdw>
                </a:effectLst>
                <a:latin typeface="Algerian" panose="04020705040A02060702" pitchFamily="82" charset="0"/>
              </a:rPr>
              <a:t>HILLSIDE AYURVEDIC MEDICAL COLLEGE </a:t>
            </a:r>
          </a:p>
          <a:p>
            <a:pPr algn="ctr"/>
            <a:r>
              <a:rPr lang="en-US" sz="5400" b="1" dirty="0">
                <a:ln w="0"/>
                <a:solidFill>
                  <a:schemeClr val="accent2">
                    <a:lumMod val="75000"/>
                  </a:schemeClr>
                </a:solidFill>
                <a:effectLst>
                  <a:outerShdw blurRad="38100" dist="25400" dir="5400000" algn="ctr" rotWithShape="0">
                    <a:srgbClr val="6E747A">
                      <a:alpha val="43000"/>
                    </a:srgbClr>
                  </a:outerShdw>
                </a:effectLst>
                <a:latin typeface="Algerian" panose="04020705040A02060702" pitchFamily="82" charset="0"/>
              </a:rPr>
              <a:t>&amp;</a:t>
            </a:r>
          </a:p>
          <a:p>
            <a:pPr algn="ctr"/>
            <a:r>
              <a:rPr lang="en-US" sz="5400" b="1" dirty="0">
                <a:ln w="0"/>
                <a:solidFill>
                  <a:schemeClr val="accent2">
                    <a:lumMod val="75000"/>
                  </a:schemeClr>
                </a:solidFill>
                <a:effectLst>
                  <a:outerShdw blurRad="38100" dist="25400" dir="5400000" algn="ctr" rotWithShape="0">
                    <a:srgbClr val="6E747A">
                      <a:alpha val="43000"/>
                    </a:srgbClr>
                  </a:outerShdw>
                </a:effectLst>
                <a:latin typeface="Algerian" panose="04020705040A02060702" pitchFamily="82" charset="0"/>
              </a:rPr>
              <a:t> HOSPITAL</a:t>
            </a:r>
            <a:endParaRPr lang="en-US" sz="5400" b="1" cap="none" spc="0" dirty="0">
              <a:ln w="0"/>
              <a:solidFill>
                <a:schemeClr val="accent2">
                  <a:lumMod val="75000"/>
                </a:schemeClr>
              </a:solidFill>
              <a:effectLst>
                <a:outerShdw blurRad="38100" dist="25400" dir="5400000" algn="ctr" rotWithShape="0">
                  <a:srgbClr val="6E747A">
                    <a:alpha val="43000"/>
                  </a:srgbClr>
                </a:outerShdw>
              </a:effectLst>
              <a:latin typeface="Algerian" panose="04020705040A02060702" pitchFamily="82" charset="0"/>
            </a:endParaRPr>
          </a:p>
        </p:txBody>
      </p:sp>
      <p:pic>
        <p:nvPicPr>
          <p:cNvPr id="5" name="Picture 4">
            <a:extLst>
              <a:ext uri="{FF2B5EF4-FFF2-40B4-BE49-F238E27FC236}">
                <a16:creationId xmlns:a16="http://schemas.microsoft.com/office/drawing/2014/main" id="{EDDD9E85-51C3-F3C7-104C-DDEFB1C0E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0141" y="-13335"/>
            <a:ext cx="1189361" cy="1170331"/>
          </a:xfrm>
          <a:prstGeom prst="rect">
            <a:avLst/>
          </a:prstGeom>
        </p:spPr>
      </p:pic>
    </p:spTree>
    <p:extLst>
      <p:ext uri="{BB962C8B-B14F-4D97-AF65-F5344CB8AC3E}">
        <p14:creationId xmlns:p14="http://schemas.microsoft.com/office/powerpoint/2010/main" val="2541879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2940D8B-7595-05F3-9266-6F421E999AA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26" t="34874" r="9147" b="8266"/>
          <a:stretch/>
        </p:blipFill>
        <p:spPr bwMode="auto">
          <a:xfrm>
            <a:off x="0" y="0"/>
            <a:ext cx="12242214" cy="68580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788810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26AB18-23FA-EF4E-0EE7-093753FECAC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FA1DE9-24E0-F980-F931-3B6257B326A4}"/>
              </a:ext>
            </a:extLst>
          </p:cNvPr>
          <p:cNvSpPr>
            <a:spLocks noGrp="1"/>
          </p:cNvSpPr>
          <p:nvPr>
            <p:ph type="title"/>
          </p:nvPr>
        </p:nvSpPr>
        <p:spPr>
          <a:xfrm>
            <a:off x="838200" y="0"/>
            <a:ext cx="10515600" cy="1325563"/>
          </a:xfrm>
        </p:spPr>
        <p:txBody>
          <a:bodyPr/>
          <a:lstStyle/>
          <a:p>
            <a:pPr algn="ctr"/>
            <a:r>
              <a:rPr lang="en-IN" b="1" dirty="0">
                <a:latin typeface="Algerian" panose="04020705040A02060702" pitchFamily="82" charset="0"/>
              </a:rPr>
              <a:t>DESH KA PRAKRITI PARIKSHAN</a:t>
            </a:r>
          </a:p>
        </p:txBody>
      </p:sp>
      <p:sp>
        <p:nvSpPr>
          <p:cNvPr id="7" name="TextBox 6">
            <a:extLst>
              <a:ext uri="{FF2B5EF4-FFF2-40B4-BE49-F238E27FC236}">
                <a16:creationId xmlns:a16="http://schemas.microsoft.com/office/drawing/2014/main" id="{C9BD5477-B81D-36D9-02AB-F4635A4D4F96}"/>
              </a:ext>
            </a:extLst>
          </p:cNvPr>
          <p:cNvSpPr txBox="1"/>
          <p:nvPr/>
        </p:nvSpPr>
        <p:spPr>
          <a:xfrm>
            <a:off x="1818410" y="1019989"/>
            <a:ext cx="7910020" cy="1754326"/>
          </a:xfrm>
          <a:prstGeom prst="rect">
            <a:avLst/>
          </a:prstGeom>
          <a:noFill/>
        </p:spPr>
        <p:txBody>
          <a:bodyPr wrap="square" rtlCol="0">
            <a:spAutoFit/>
          </a:bodyPr>
          <a:lstStyle/>
          <a:p>
            <a:r>
              <a:rPr lang="en-IN" b="1" dirty="0"/>
              <a:t>The Desh ka Prakriti Parikshana initiative, under the Ministry of AYUSH, aims to bring Ayurveda to every individual's doorstep by helping people know about their unique Prakriti, or Ayurvedic body type. </a:t>
            </a:r>
          </a:p>
          <a:p>
            <a:r>
              <a:rPr lang="en-IN" b="1" dirty="0"/>
              <a:t>With this initiative, our college conducted Prakruti Parikshana program at </a:t>
            </a:r>
            <a:r>
              <a:rPr lang="en-US" b="1" dirty="0"/>
              <a:t>Dog breeding and training center, </a:t>
            </a:r>
            <a:r>
              <a:rPr lang="en-IN" b="1" dirty="0"/>
              <a:t>CRPF Camp centre, </a:t>
            </a:r>
            <a:r>
              <a:rPr lang="en-IN" b="1" dirty="0" err="1"/>
              <a:t>Kaggalipura</a:t>
            </a:r>
            <a:r>
              <a:rPr lang="en-IN" b="1" dirty="0"/>
              <a:t> on 07.03.2025from 10am to 2pm for CRPF staff. </a:t>
            </a:r>
          </a:p>
        </p:txBody>
      </p:sp>
      <p:pic>
        <p:nvPicPr>
          <p:cNvPr id="3" name="Picture 2">
            <a:extLst>
              <a:ext uri="{FF2B5EF4-FFF2-40B4-BE49-F238E27FC236}">
                <a16:creationId xmlns:a16="http://schemas.microsoft.com/office/drawing/2014/main" id="{285E5E57-7FBF-B22C-CEB9-258D80827B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787015"/>
            <a:ext cx="5396865" cy="4070985"/>
          </a:xfrm>
          <a:prstGeom prst="rect">
            <a:avLst/>
          </a:prstGeom>
        </p:spPr>
      </p:pic>
      <p:pic>
        <p:nvPicPr>
          <p:cNvPr id="5" name="Picture 4">
            <a:extLst>
              <a:ext uri="{FF2B5EF4-FFF2-40B4-BE49-F238E27FC236}">
                <a16:creationId xmlns:a16="http://schemas.microsoft.com/office/drawing/2014/main" id="{8060CD9B-C407-A2E6-13AB-CAC71F144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3420" y="2774315"/>
            <a:ext cx="5445760" cy="4079875"/>
          </a:xfrm>
          <a:prstGeom prst="rect">
            <a:avLst/>
          </a:prstGeom>
        </p:spPr>
      </p:pic>
    </p:spTree>
    <p:extLst>
      <p:ext uri="{BB962C8B-B14F-4D97-AF65-F5344CB8AC3E}">
        <p14:creationId xmlns:p14="http://schemas.microsoft.com/office/powerpoint/2010/main" val="2719086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8CCDE6-A2CC-E963-BC49-5085ADECABEC}"/>
              </a:ext>
            </a:extLst>
          </p:cNvPr>
          <p:cNvSpPr>
            <a:spLocks noGrp="1"/>
          </p:cNvSpPr>
          <p:nvPr>
            <p:ph type="title"/>
          </p:nvPr>
        </p:nvSpPr>
        <p:spPr/>
        <p:txBody>
          <a:bodyPr/>
          <a:lstStyle/>
          <a:p>
            <a:pPr algn="ctr"/>
            <a:r>
              <a:rPr lang="en-US" b="1" dirty="0">
                <a:latin typeface="Alergian"/>
              </a:rPr>
              <a:t> POSTER COMPETITION </a:t>
            </a:r>
            <a:endParaRPr lang="en-IN" b="1" dirty="0">
              <a:latin typeface="Alergian"/>
            </a:endParaRPr>
          </a:p>
        </p:txBody>
      </p:sp>
      <p:sp>
        <p:nvSpPr>
          <p:cNvPr id="5" name="TextBox 4">
            <a:extLst>
              <a:ext uri="{FF2B5EF4-FFF2-40B4-BE49-F238E27FC236}">
                <a16:creationId xmlns:a16="http://schemas.microsoft.com/office/drawing/2014/main" id="{A9EE50F5-5C44-6E4E-78BD-FB0C1F9BB8B5}"/>
              </a:ext>
            </a:extLst>
          </p:cNvPr>
          <p:cNvSpPr txBox="1"/>
          <p:nvPr/>
        </p:nvSpPr>
        <p:spPr>
          <a:xfrm>
            <a:off x="1734207" y="1491883"/>
            <a:ext cx="8219089" cy="1200329"/>
          </a:xfrm>
          <a:prstGeom prst="rect">
            <a:avLst/>
          </a:prstGeom>
          <a:noFill/>
        </p:spPr>
        <p:txBody>
          <a:bodyPr wrap="square" rtlCol="0">
            <a:spAutoFit/>
          </a:bodyPr>
          <a:lstStyle/>
          <a:p>
            <a:r>
              <a:rPr lang="en-US" b="1" dirty="0"/>
              <a:t>The Poster Competition was conducted in HAMCH on 28</a:t>
            </a:r>
            <a:r>
              <a:rPr lang="en-US" b="1" baseline="30000" dirty="0"/>
              <a:t>th</a:t>
            </a:r>
            <a:r>
              <a:rPr lang="en-US" b="1" dirty="0"/>
              <a:t> of February between </a:t>
            </a:r>
            <a:r>
              <a:rPr lang="en-IN" b="1" dirty="0"/>
              <a:t>2.30-4.30pm </a:t>
            </a:r>
            <a:r>
              <a:rPr lang="en-US" b="1" dirty="0"/>
              <a:t>at </a:t>
            </a:r>
            <a:r>
              <a:rPr lang="en-IN" b="1" dirty="0"/>
              <a:t>2nd Year Classroom. </a:t>
            </a:r>
            <a:r>
              <a:rPr lang="en-US" b="1" dirty="0"/>
              <a:t>The CME was organized by </a:t>
            </a:r>
            <a:r>
              <a:rPr lang="en-IN" b="1" dirty="0"/>
              <a:t>Department of </a:t>
            </a:r>
            <a:r>
              <a:rPr lang="en-IN" b="1" dirty="0" err="1"/>
              <a:t>Prasooti</a:t>
            </a:r>
            <a:r>
              <a:rPr lang="en-IN" b="1" dirty="0"/>
              <a:t> Tantra &amp; </a:t>
            </a:r>
            <a:r>
              <a:rPr lang="en-IN" b="1" dirty="0" err="1"/>
              <a:t>Stree</a:t>
            </a:r>
            <a:r>
              <a:rPr lang="en-IN" b="1" dirty="0"/>
              <a:t> </a:t>
            </a:r>
            <a:r>
              <a:rPr lang="en-IN" b="1" dirty="0" err="1"/>
              <a:t>Roga</a:t>
            </a:r>
            <a:r>
              <a:rPr lang="en-IN" b="1" dirty="0"/>
              <a:t>, NSS Committee &amp; Department of </a:t>
            </a:r>
            <a:r>
              <a:rPr lang="en-IN" b="1" dirty="0" err="1"/>
              <a:t>SwastaVritta</a:t>
            </a:r>
            <a:r>
              <a:rPr lang="en-IN" b="1" dirty="0"/>
              <a:t>.</a:t>
            </a:r>
          </a:p>
          <a:p>
            <a:endParaRPr lang="en-IN" b="1" dirty="0"/>
          </a:p>
        </p:txBody>
      </p:sp>
      <p:pic>
        <p:nvPicPr>
          <p:cNvPr id="6" name="Picture 5">
            <a:extLst>
              <a:ext uri="{FF2B5EF4-FFF2-40B4-BE49-F238E27FC236}">
                <a16:creationId xmlns:a16="http://schemas.microsoft.com/office/drawing/2014/main" id="{EA8B5EC3-A3C8-B66C-BB15-118024CF91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10" y="2973785"/>
            <a:ext cx="6326993" cy="3884215"/>
          </a:xfrm>
          <a:prstGeom prst="rect">
            <a:avLst/>
          </a:prstGeom>
        </p:spPr>
      </p:pic>
      <p:pic>
        <p:nvPicPr>
          <p:cNvPr id="7" name="Picture 6">
            <a:extLst>
              <a:ext uri="{FF2B5EF4-FFF2-40B4-BE49-F238E27FC236}">
                <a16:creationId xmlns:a16="http://schemas.microsoft.com/office/drawing/2014/main" id="{C1A6EAE2-0819-9B1F-9DE5-880BA9F7BD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16482" y="2973785"/>
            <a:ext cx="5875518" cy="3884215"/>
          </a:xfrm>
          <a:prstGeom prst="rect">
            <a:avLst/>
          </a:prstGeom>
        </p:spPr>
      </p:pic>
    </p:spTree>
    <p:extLst>
      <p:ext uri="{BB962C8B-B14F-4D97-AF65-F5344CB8AC3E}">
        <p14:creationId xmlns:p14="http://schemas.microsoft.com/office/powerpoint/2010/main" val="1252620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9ECF322D-DC9A-61C4-56D3-1A208D677E14}"/>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36201" y="-26044"/>
            <a:ext cx="9213448" cy="6910087"/>
          </a:xfrm>
        </p:spPr>
      </p:pic>
    </p:spTree>
    <p:extLst>
      <p:ext uri="{BB962C8B-B14F-4D97-AF65-F5344CB8AC3E}">
        <p14:creationId xmlns:p14="http://schemas.microsoft.com/office/powerpoint/2010/main" val="1055823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8FE7B-1E37-6660-7B86-1030467E9B51}"/>
              </a:ext>
            </a:extLst>
          </p:cNvPr>
          <p:cNvSpPr>
            <a:spLocks noGrp="1"/>
          </p:cNvSpPr>
          <p:nvPr>
            <p:ph type="title"/>
          </p:nvPr>
        </p:nvSpPr>
        <p:spPr/>
        <p:txBody>
          <a:bodyPr/>
          <a:lstStyle/>
          <a:p>
            <a:pPr algn="ctr"/>
            <a:r>
              <a:rPr lang="en-US" b="1" dirty="0">
                <a:latin typeface="Algerian" panose="04020705040A02060702" pitchFamily="82" charset="0"/>
              </a:rPr>
              <a:t>BASIC COURSE IN EDUCATIONAL METHODOLGY TRAINING PROGRAMME</a:t>
            </a:r>
            <a:endParaRPr lang="en-IN" dirty="0">
              <a:latin typeface="Algerian" panose="04020705040A02060702" pitchFamily="82" charset="0"/>
            </a:endParaRPr>
          </a:p>
        </p:txBody>
      </p:sp>
      <p:sp>
        <p:nvSpPr>
          <p:cNvPr id="4" name="TextBox 3">
            <a:extLst>
              <a:ext uri="{FF2B5EF4-FFF2-40B4-BE49-F238E27FC236}">
                <a16:creationId xmlns:a16="http://schemas.microsoft.com/office/drawing/2014/main" id="{69C04045-A5E8-C6C0-FD5E-18DD7FD21971}"/>
              </a:ext>
            </a:extLst>
          </p:cNvPr>
          <p:cNvSpPr txBox="1"/>
          <p:nvPr/>
        </p:nvSpPr>
        <p:spPr>
          <a:xfrm>
            <a:off x="1566862" y="1703386"/>
            <a:ext cx="9058275" cy="1754326"/>
          </a:xfrm>
          <a:prstGeom prst="rect">
            <a:avLst/>
          </a:prstGeom>
          <a:noFill/>
        </p:spPr>
        <p:txBody>
          <a:bodyPr wrap="square" rtlCol="0">
            <a:spAutoFit/>
          </a:bodyPr>
          <a:lstStyle/>
          <a:p>
            <a:r>
              <a:rPr lang="en-IN" b="1" dirty="0"/>
              <a:t>Basic Course in Educational Methodology (BCEM) training programme was organised by RGUHS Academic and Administrative Training Institute (RAATI) in Sri </a:t>
            </a:r>
            <a:r>
              <a:rPr lang="en-IN" b="1" dirty="0" err="1"/>
              <a:t>Sri</a:t>
            </a:r>
            <a:r>
              <a:rPr lang="en-IN" b="1" dirty="0"/>
              <a:t> College of Ayurvedic Sciences and Research, Bengaluru on 03.04.2025 and 04.04.2025 from 9.30am to 4pm.</a:t>
            </a:r>
          </a:p>
          <a:p>
            <a:r>
              <a:rPr lang="en-IN" b="1" dirty="0"/>
              <a:t>13 teaching faculties from our college participated in the training programme with resource persons Dr. Keerthi G, KLE Institute of Dental Sciences, Bengaluru and Dr. Poornima Chandra, Raja Rajeshwari Dental College, Bengaluru.</a:t>
            </a:r>
          </a:p>
        </p:txBody>
      </p:sp>
      <p:pic>
        <p:nvPicPr>
          <p:cNvPr id="5" name="Picture 4">
            <a:extLst>
              <a:ext uri="{FF2B5EF4-FFF2-40B4-BE49-F238E27FC236}">
                <a16:creationId xmlns:a16="http://schemas.microsoft.com/office/drawing/2014/main" id="{454513B9-1CF1-487D-C868-10A7184556BD}"/>
              </a:ext>
            </a:extLst>
          </p:cNvPr>
          <p:cNvPicPr>
            <a:picLocks noChangeAspect="1"/>
          </p:cNvPicPr>
          <p:nvPr/>
        </p:nvPicPr>
        <p:blipFill rotWithShape="1">
          <a:blip r:embed="rId2">
            <a:extLst>
              <a:ext uri="{28A0092B-C50C-407E-A947-70E740481C1C}">
                <a14:useLocalDpi xmlns:a14="http://schemas.microsoft.com/office/drawing/2010/main" val="0"/>
              </a:ext>
            </a:extLst>
          </a:blip>
          <a:srcRect l="8517" t="32599" r="7614"/>
          <a:stretch/>
        </p:blipFill>
        <p:spPr bwMode="auto">
          <a:xfrm>
            <a:off x="0" y="3514725"/>
            <a:ext cx="5413687" cy="3343275"/>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112DD5D9-73DC-C9EB-42D4-CF3F3808CE19}"/>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33337" y="3514724"/>
            <a:ext cx="5258663" cy="3343274"/>
          </a:xfrm>
          <a:prstGeom prst="rect">
            <a:avLst/>
          </a:prstGeom>
          <a:noFill/>
          <a:ln>
            <a:noFill/>
          </a:ln>
        </p:spPr>
      </p:pic>
    </p:spTree>
    <p:extLst>
      <p:ext uri="{BB962C8B-B14F-4D97-AF65-F5344CB8AC3E}">
        <p14:creationId xmlns:p14="http://schemas.microsoft.com/office/powerpoint/2010/main" val="3475304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AE50A-7BA7-1509-8FE0-DFDB6B90F32B}"/>
              </a:ext>
            </a:extLst>
          </p:cNvPr>
          <p:cNvSpPr>
            <a:spLocks noGrp="1"/>
          </p:cNvSpPr>
          <p:nvPr>
            <p:ph type="title"/>
          </p:nvPr>
        </p:nvSpPr>
        <p:spPr/>
        <p:txBody>
          <a:bodyPr>
            <a:noAutofit/>
          </a:bodyPr>
          <a:lstStyle/>
          <a:p>
            <a:r>
              <a:rPr lang="en-IN" sz="4000" b="1" dirty="0">
                <a:latin typeface="Algerian" panose="04020705040A02060702" pitchFamily="82" charset="0"/>
              </a:rPr>
              <a:t>        INTERNATIONAL DAY OF YOGA- 2025</a:t>
            </a:r>
          </a:p>
        </p:txBody>
      </p:sp>
      <p:sp>
        <p:nvSpPr>
          <p:cNvPr id="7" name="TextBox 6">
            <a:extLst>
              <a:ext uri="{FF2B5EF4-FFF2-40B4-BE49-F238E27FC236}">
                <a16:creationId xmlns:a16="http://schemas.microsoft.com/office/drawing/2014/main" id="{7035AD83-79CB-84B9-F5FD-7992BADB5A5C}"/>
              </a:ext>
            </a:extLst>
          </p:cNvPr>
          <p:cNvSpPr txBox="1"/>
          <p:nvPr/>
        </p:nvSpPr>
        <p:spPr>
          <a:xfrm>
            <a:off x="6390640" y="2356484"/>
            <a:ext cx="4683760" cy="923330"/>
          </a:xfrm>
          <a:prstGeom prst="rect">
            <a:avLst/>
          </a:prstGeom>
          <a:noFill/>
        </p:spPr>
        <p:txBody>
          <a:bodyPr wrap="square">
            <a:spAutoFit/>
          </a:bodyPr>
          <a:lstStyle/>
          <a:p>
            <a:r>
              <a:rPr lang="en-IN" dirty="0"/>
              <a:t>International Yoga Day was  celebrated on 21</a:t>
            </a:r>
            <a:r>
              <a:rPr lang="en-IN" baseline="30000" dirty="0"/>
              <a:t>st</a:t>
            </a:r>
            <a:r>
              <a:rPr lang="en-IN" dirty="0"/>
              <a:t> </a:t>
            </a:r>
            <a:r>
              <a:rPr lang="en-IN" dirty="0" err="1"/>
              <a:t>june</a:t>
            </a:r>
            <a:r>
              <a:rPr lang="en-IN" dirty="0"/>
              <a:t> to raise global awareness about the many benefits of practicing yoga</a:t>
            </a:r>
            <a:r>
              <a:rPr lang="en-IN" b="1" dirty="0"/>
              <a:t> </a:t>
            </a:r>
            <a:r>
              <a:rPr lang="en-IN" dirty="0"/>
              <a:t>Dr. Vikas Kamath.</a:t>
            </a:r>
          </a:p>
        </p:txBody>
      </p:sp>
      <p:pic>
        <p:nvPicPr>
          <p:cNvPr id="3" name="Picture 2">
            <a:extLst>
              <a:ext uri="{FF2B5EF4-FFF2-40B4-BE49-F238E27FC236}">
                <a16:creationId xmlns:a16="http://schemas.microsoft.com/office/drawing/2014/main" id="{E2F08061-6AC0-CD71-A501-E74002EA52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148" y="365125"/>
            <a:ext cx="1264006" cy="1243782"/>
          </a:xfrm>
          <a:prstGeom prst="rect">
            <a:avLst/>
          </a:prstGeom>
        </p:spPr>
      </p:pic>
      <p:pic>
        <p:nvPicPr>
          <p:cNvPr id="4" name="Picture 3">
            <a:extLst>
              <a:ext uri="{FF2B5EF4-FFF2-40B4-BE49-F238E27FC236}">
                <a16:creationId xmlns:a16="http://schemas.microsoft.com/office/drawing/2014/main" id="{F14EB51F-F758-3D7F-9F7C-78153651561C}"/>
              </a:ext>
            </a:extLst>
          </p:cNvPr>
          <p:cNvPicPr>
            <a:picLocks noChangeAspect="1"/>
          </p:cNvPicPr>
          <p:nvPr/>
        </p:nvPicPr>
        <p:blipFill>
          <a:blip r:embed="rId3" cstate="print"/>
          <a:srcRect/>
          <a:stretch>
            <a:fillRect/>
          </a:stretch>
        </p:blipFill>
        <p:spPr bwMode="auto">
          <a:xfrm>
            <a:off x="322198" y="2014311"/>
            <a:ext cx="5731510" cy="4298950"/>
          </a:xfrm>
          <a:prstGeom prst="rect">
            <a:avLst/>
          </a:prstGeom>
          <a:noFill/>
          <a:ln w="9525">
            <a:noFill/>
            <a:miter lim="800000"/>
            <a:headEnd/>
            <a:tailEnd/>
          </a:ln>
        </p:spPr>
      </p:pic>
    </p:spTree>
    <p:extLst>
      <p:ext uri="{BB962C8B-B14F-4D97-AF65-F5344CB8AC3E}">
        <p14:creationId xmlns:p14="http://schemas.microsoft.com/office/powerpoint/2010/main" val="18282505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3B116C-5363-74FC-C6DE-433C24B1285E}"/>
              </a:ext>
            </a:extLst>
          </p:cNvPr>
          <p:cNvSpPr>
            <a:spLocks noGrp="1"/>
          </p:cNvSpPr>
          <p:nvPr>
            <p:ph type="title"/>
          </p:nvPr>
        </p:nvSpPr>
        <p:spPr/>
        <p:txBody>
          <a:bodyPr/>
          <a:lstStyle/>
          <a:p>
            <a:endParaRPr lang="en-IN"/>
          </a:p>
        </p:txBody>
      </p:sp>
      <p:pic>
        <p:nvPicPr>
          <p:cNvPr id="9" name="Content Placeholder 8">
            <a:extLst>
              <a:ext uri="{FF2B5EF4-FFF2-40B4-BE49-F238E27FC236}">
                <a16:creationId xmlns:a16="http://schemas.microsoft.com/office/drawing/2014/main" id="{E7568809-717B-AF6C-2654-42782A5B8F4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12192000" cy="6858000"/>
          </a:xfrm>
        </p:spPr>
      </p:pic>
    </p:spTree>
    <p:extLst>
      <p:ext uri="{BB962C8B-B14F-4D97-AF65-F5344CB8AC3E}">
        <p14:creationId xmlns:p14="http://schemas.microsoft.com/office/powerpoint/2010/main" val="8399692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A1BC751-FDC8-A7D9-4E4A-A6D0107F814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 y="429208"/>
            <a:ext cx="12192000" cy="5495731"/>
          </a:xfrm>
        </p:spPr>
      </p:pic>
    </p:spTree>
    <p:extLst>
      <p:ext uri="{BB962C8B-B14F-4D97-AF65-F5344CB8AC3E}">
        <p14:creationId xmlns:p14="http://schemas.microsoft.com/office/powerpoint/2010/main" val="37965978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12F4D3-950F-2681-5925-523394C57382}"/>
              </a:ext>
            </a:extLst>
          </p:cNvPr>
          <p:cNvSpPr>
            <a:spLocks noGrp="1"/>
          </p:cNvSpPr>
          <p:nvPr>
            <p:ph type="title"/>
          </p:nvPr>
        </p:nvSpPr>
        <p:spPr>
          <a:xfrm>
            <a:off x="127323" y="365125"/>
            <a:ext cx="11574682" cy="1325563"/>
          </a:xfrm>
        </p:spPr>
        <p:txBody>
          <a:bodyPr>
            <a:normAutofit/>
          </a:bodyPr>
          <a:lstStyle/>
          <a:p>
            <a:pPr algn="ctr"/>
            <a:r>
              <a:rPr lang="en-IN" sz="3600" b="1" dirty="0">
                <a:latin typeface="Algerian" panose="04020705040A02060702" pitchFamily="82" charset="0"/>
              </a:rPr>
              <a:t>FACULTY DEVELOPMENT &amp; ORIENTATION PROGRAM FOR OBDC-CBDC AYU PS UG SYLLABUS</a:t>
            </a:r>
            <a:endParaRPr lang="en-IN" sz="3600" dirty="0">
              <a:latin typeface="Algerian" panose="04020705040A02060702" pitchFamily="82" charset="0"/>
            </a:endParaRPr>
          </a:p>
        </p:txBody>
      </p:sp>
      <p:pic>
        <p:nvPicPr>
          <p:cNvPr id="5" name="Picture 4">
            <a:extLst>
              <a:ext uri="{FF2B5EF4-FFF2-40B4-BE49-F238E27FC236}">
                <a16:creationId xmlns:a16="http://schemas.microsoft.com/office/drawing/2014/main" id="{7456955F-7A21-86DC-6608-34476C3EE5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8831" y="2523281"/>
            <a:ext cx="2549003" cy="4334719"/>
          </a:xfrm>
          <a:prstGeom prst="rect">
            <a:avLst/>
          </a:prstGeom>
        </p:spPr>
      </p:pic>
      <p:pic>
        <p:nvPicPr>
          <p:cNvPr id="7" name="Picture 6">
            <a:extLst>
              <a:ext uri="{FF2B5EF4-FFF2-40B4-BE49-F238E27FC236}">
                <a16:creationId xmlns:a16="http://schemas.microsoft.com/office/drawing/2014/main" id="{BC310C5B-8BB0-11C2-536D-6FCE5B2610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523280"/>
            <a:ext cx="7706167" cy="4334719"/>
          </a:xfrm>
          <a:prstGeom prst="rect">
            <a:avLst/>
          </a:prstGeom>
        </p:spPr>
      </p:pic>
    </p:spTree>
    <p:extLst>
      <p:ext uri="{BB962C8B-B14F-4D97-AF65-F5344CB8AC3E}">
        <p14:creationId xmlns:p14="http://schemas.microsoft.com/office/powerpoint/2010/main" val="3848242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DA283-9105-305D-D047-BBC15475DFCF}"/>
              </a:ext>
            </a:extLst>
          </p:cNvPr>
          <p:cNvSpPr>
            <a:spLocks noGrp="1"/>
          </p:cNvSpPr>
          <p:nvPr>
            <p:ph type="title"/>
          </p:nvPr>
        </p:nvSpPr>
        <p:spPr/>
        <p:txBody>
          <a:bodyPr>
            <a:normAutofit/>
          </a:bodyPr>
          <a:lstStyle/>
          <a:p>
            <a:r>
              <a:rPr lang="en-IN" b="1" dirty="0">
                <a:latin typeface="Algerian" panose="04020705040A02060702" pitchFamily="82" charset="0"/>
              </a:rPr>
              <a:t>AWARENESS PROGRAMME AGAINST DRUG ABUSE AND ILLICIT TRAFFICKING</a:t>
            </a:r>
          </a:p>
        </p:txBody>
      </p:sp>
      <p:sp>
        <p:nvSpPr>
          <p:cNvPr id="5" name="TextBox 4">
            <a:extLst>
              <a:ext uri="{FF2B5EF4-FFF2-40B4-BE49-F238E27FC236}">
                <a16:creationId xmlns:a16="http://schemas.microsoft.com/office/drawing/2014/main" id="{70DAAED4-27E5-EFAD-A5E9-91DFC2DAD310}"/>
              </a:ext>
            </a:extLst>
          </p:cNvPr>
          <p:cNvSpPr txBox="1"/>
          <p:nvPr/>
        </p:nvSpPr>
        <p:spPr>
          <a:xfrm>
            <a:off x="1435509" y="1986961"/>
            <a:ext cx="9733936" cy="1346331"/>
          </a:xfrm>
          <a:prstGeom prst="rect">
            <a:avLst/>
          </a:prstGeom>
          <a:noFill/>
        </p:spPr>
        <p:txBody>
          <a:bodyPr wrap="square">
            <a:spAutoFit/>
          </a:bodyPr>
          <a:lstStyle/>
          <a:p>
            <a:pPr>
              <a:lnSpc>
                <a:spcPct val="115000"/>
              </a:lnSpc>
              <a:spcAft>
                <a:spcPts val="1000"/>
              </a:spcAft>
              <a:buNone/>
            </a:pPr>
            <a:r>
              <a:rPr lang="en-IN" sz="1800" b="1" spc="15" dirty="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Awareness programme against drug abuse and illicit trafficking was successfully organised by the department of  Agada tantra and </a:t>
            </a:r>
            <a:r>
              <a:rPr lang="en-IN" sz="1800" b="1" spc="15" dirty="0" err="1">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vidhivaidyaka</a:t>
            </a:r>
            <a:r>
              <a:rPr lang="en-IN" sz="1800" b="1" spc="15" dirty="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 at our college premises and </a:t>
            </a:r>
            <a:r>
              <a:rPr lang="en-IN" sz="1800" b="1" spc="15" dirty="0" err="1">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saldoddi</a:t>
            </a:r>
            <a:r>
              <a:rPr lang="en-IN" sz="1800" b="1" spc="15" dirty="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 to </a:t>
            </a:r>
            <a:r>
              <a:rPr lang="en-IN" sz="1800" b="1" spc="15" dirty="0" err="1">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kanakapura</a:t>
            </a:r>
            <a:r>
              <a:rPr lang="en-IN" sz="1800" b="1" spc="15" dirty="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 main road. 250 students and 30 teaching faculties were actively participated in the same.</a:t>
            </a:r>
            <a:endParaRPr lang="en-IN" sz="16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D0290969-548F-38BE-3383-786F42EE5017}"/>
              </a:ext>
            </a:extLst>
          </p:cNvPr>
          <p:cNvPicPr>
            <a:picLocks noChangeAspect="1"/>
          </p:cNvPicPr>
          <p:nvPr/>
        </p:nvPicPr>
        <p:blipFill>
          <a:blip r:embed="rId2" cstate="print"/>
          <a:srcRect/>
          <a:stretch>
            <a:fillRect/>
          </a:stretch>
        </p:blipFill>
        <p:spPr bwMode="auto">
          <a:xfrm>
            <a:off x="0" y="3429000"/>
            <a:ext cx="5731510" cy="3429000"/>
          </a:xfrm>
          <a:prstGeom prst="rect">
            <a:avLst/>
          </a:prstGeom>
          <a:noFill/>
          <a:ln w="9525">
            <a:noFill/>
            <a:miter lim="800000"/>
            <a:headEnd/>
            <a:tailEnd/>
          </a:ln>
        </p:spPr>
      </p:pic>
      <p:pic>
        <p:nvPicPr>
          <p:cNvPr id="7" name="Picture 6">
            <a:extLst>
              <a:ext uri="{FF2B5EF4-FFF2-40B4-BE49-F238E27FC236}">
                <a16:creationId xmlns:a16="http://schemas.microsoft.com/office/drawing/2014/main" id="{552E0ACB-598B-DF0C-6306-FFC695A19BAA}"/>
              </a:ext>
            </a:extLst>
          </p:cNvPr>
          <p:cNvPicPr>
            <a:picLocks noChangeAspect="1"/>
          </p:cNvPicPr>
          <p:nvPr/>
        </p:nvPicPr>
        <p:blipFill>
          <a:blip r:embed="rId3" cstate="print"/>
          <a:srcRect/>
          <a:stretch>
            <a:fillRect/>
          </a:stretch>
        </p:blipFill>
        <p:spPr bwMode="auto">
          <a:xfrm>
            <a:off x="5731510" y="3440574"/>
            <a:ext cx="6460490" cy="3429000"/>
          </a:xfrm>
          <a:prstGeom prst="rect">
            <a:avLst/>
          </a:prstGeom>
          <a:noFill/>
          <a:ln w="9525">
            <a:noFill/>
            <a:miter lim="800000"/>
            <a:headEnd/>
            <a:tailEnd/>
          </a:ln>
        </p:spPr>
      </p:pic>
    </p:spTree>
    <p:extLst>
      <p:ext uri="{BB962C8B-B14F-4D97-AF65-F5344CB8AC3E}">
        <p14:creationId xmlns:p14="http://schemas.microsoft.com/office/powerpoint/2010/main" val="13770244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568CCC-6C16-0289-998B-356D3FDA7AC6}"/>
              </a:ext>
            </a:extLst>
          </p:cNvPr>
          <p:cNvSpPr>
            <a:spLocks noGrp="1"/>
          </p:cNvSpPr>
          <p:nvPr>
            <p:ph type="title"/>
          </p:nvPr>
        </p:nvSpPr>
        <p:spPr>
          <a:xfrm>
            <a:off x="641555" y="-155985"/>
            <a:ext cx="10515600" cy="1325563"/>
          </a:xfrm>
        </p:spPr>
        <p:txBody>
          <a:bodyPr/>
          <a:lstStyle/>
          <a:p>
            <a:pPr algn="ctr"/>
            <a:r>
              <a:rPr lang="en-US" b="1" dirty="0">
                <a:latin typeface="Algerian" panose="04020705040A02060702" pitchFamily="82" charset="0"/>
              </a:rPr>
              <a:t>“SAdhita 2024”</a:t>
            </a:r>
            <a:endParaRPr lang="en-IN" b="1" dirty="0">
              <a:latin typeface="Algerian" panose="04020705040A02060702" pitchFamily="82" charset="0"/>
            </a:endParaRPr>
          </a:p>
        </p:txBody>
      </p:sp>
      <p:pic>
        <p:nvPicPr>
          <p:cNvPr id="3" name="Picture 2">
            <a:extLst>
              <a:ext uri="{FF2B5EF4-FFF2-40B4-BE49-F238E27FC236}">
                <a16:creationId xmlns:a16="http://schemas.microsoft.com/office/drawing/2014/main" id="{27FA20D2-77D0-EA01-7BBC-817526E3C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198" y="282493"/>
            <a:ext cx="1264006" cy="1243782"/>
          </a:xfrm>
          <a:prstGeom prst="rect">
            <a:avLst/>
          </a:prstGeom>
        </p:spPr>
      </p:pic>
      <p:pic>
        <p:nvPicPr>
          <p:cNvPr id="5" name="Picture 4">
            <a:extLst>
              <a:ext uri="{FF2B5EF4-FFF2-40B4-BE49-F238E27FC236}">
                <a16:creationId xmlns:a16="http://schemas.microsoft.com/office/drawing/2014/main" id="{28F08E5C-8A19-7049-EC60-B27DD6BA01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5225" y="1082354"/>
            <a:ext cx="10273459" cy="5778821"/>
          </a:xfrm>
          <a:prstGeom prst="rect">
            <a:avLst/>
          </a:prstGeom>
          <a:ln>
            <a:noFill/>
          </a:ln>
          <a:effectLst>
            <a:softEdge rad="112500"/>
          </a:effectLst>
        </p:spPr>
      </p:pic>
    </p:spTree>
    <p:extLst>
      <p:ext uri="{BB962C8B-B14F-4D97-AF65-F5344CB8AC3E}">
        <p14:creationId xmlns:p14="http://schemas.microsoft.com/office/powerpoint/2010/main" val="21311694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87C4C-A940-B4C4-E218-776554BD5B8C}"/>
              </a:ext>
            </a:extLst>
          </p:cNvPr>
          <p:cNvSpPr>
            <a:spLocks noGrp="1"/>
          </p:cNvSpPr>
          <p:nvPr>
            <p:ph type="title"/>
          </p:nvPr>
        </p:nvSpPr>
        <p:spPr/>
        <p:txBody>
          <a:bodyPr/>
          <a:lstStyle/>
          <a:p>
            <a:pPr algn="ctr"/>
            <a:r>
              <a:rPr lang="en-IN" b="1" dirty="0">
                <a:latin typeface="Algerian" panose="04020705040A02060702" pitchFamily="82" charset="0"/>
              </a:rPr>
              <a:t>AYURQUIZ</a:t>
            </a:r>
          </a:p>
        </p:txBody>
      </p:sp>
      <p:sp>
        <p:nvSpPr>
          <p:cNvPr id="5" name="TextBox 4">
            <a:extLst>
              <a:ext uri="{FF2B5EF4-FFF2-40B4-BE49-F238E27FC236}">
                <a16:creationId xmlns:a16="http://schemas.microsoft.com/office/drawing/2014/main" id="{69EC356C-1889-858A-E2A5-988C40085980}"/>
              </a:ext>
            </a:extLst>
          </p:cNvPr>
          <p:cNvSpPr txBox="1"/>
          <p:nvPr/>
        </p:nvSpPr>
        <p:spPr>
          <a:xfrm>
            <a:off x="1493135" y="1419618"/>
            <a:ext cx="10046824" cy="646331"/>
          </a:xfrm>
          <a:prstGeom prst="rect">
            <a:avLst/>
          </a:prstGeom>
          <a:noFill/>
        </p:spPr>
        <p:txBody>
          <a:bodyPr wrap="square">
            <a:spAutoFit/>
          </a:bodyPr>
          <a:lstStyle/>
          <a:p>
            <a:pPr algn="ctr"/>
            <a:r>
              <a:rPr lang="en-IN" sz="1800" b="1" spc="15" dirty="0">
                <a:solidFill>
                  <a:srgbClr val="202124"/>
                </a:solidFill>
                <a:effectLst/>
                <a:latin typeface="Times New Roman" panose="02020603050405020304" pitchFamily="18" charset="0"/>
                <a:ea typeface="Times New Roman" panose="02020603050405020304" pitchFamily="18" charset="0"/>
              </a:rPr>
              <a:t>The program began with Charaka </a:t>
            </a:r>
            <a:r>
              <a:rPr lang="en-IN" sz="1800" b="1" spc="15" dirty="0" err="1">
                <a:solidFill>
                  <a:srgbClr val="202124"/>
                </a:solidFill>
                <a:effectLst/>
                <a:latin typeface="Times New Roman" panose="02020603050405020304" pitchFamily="18" charset="0"/>
                <a:ea typeface="Times New Roman" panose="02020603050405020304" pitchFamily="18" charset="0"/>
              </a:rPr>
              <a:t>Parayana</a:t>
            </a:r>
            <a:r>
              <a:rPr lang="en-IN" sz="1800" b="1" spc="15" dirty="0">
                <a:solidFill>
                  <a:srgbClr val="202124"/>
                </a:solidFill>
                <a:effectLst/>
                <a:latin typeface="Times New Roman" panose="02020603050405020304" pitchFamily="18" charset="0"/>
                <a:ea typeface="Times New Roman" panose="02020603050405020304" pitchFamily="18" charset="0"/>
              </a:rPr>
              <a:t> of </a:t>
            </a:r>
            <a:r>
              <a:rPr lang="en-IN" sz="1800" b="1" spc="15" dirty="0" err="1">
                <a:solidFill>
                  <a:srgbClr val="202124"/>
                </a:solidFill>
                <a:effectLst/>
                <a:latin typeface="Times New Roman" panose="02020603050405020304" pitchFamily="18" charset="0"/>
                <a:ea typeface="Times New Roman" panose="02020603050405020304" pitchFamily="18" charset="0"/>
              </a:rPr>
              <a:t>Sutrasthana</a:t>
            </a:r>
            <a:r>
              <a:rPr lang="en-IN" sz="1800" b="1" spc="15" dirty="0">
                <a:solidFill>
                  <a:srgbClr val="202124"/>
                </a:solidFill>
                <a:effectLst/>
                <a:latin typeface="Times New Roman" panose="02020603050405020304" pitchFamily="18" charset="0"/>
                <a:ea typeface="Times New Roman" panose="02020603050405020304" pitchFamily="18" charset="0"/>
              </a:rPr>
              <a:t> 9 (</a:t>
            </a:r>
            <a:r>
              <a:rPr lang="en-IN" sz="1800" b="1" spc="15" dirty="0" err="1">
                <a:solidFill>
                  <a:srgbClr val="202124"/>
                </a:solidFill>
                <a:effectLst/>
                <a:latin typeface="Times New Roman" panose="02020603050405020304" pitchFamily="18" charset="0"/>
                <a:ea typeface="Times New Roman" panose="02020603050405020304" pitchFamily="18" charset="0"/>
              </a:rPr>
              <a:t>Kudhaka</a:t>
            </a:r>
            <a:r>
              <a:rPr lang="en-IN" sz="1800" b="1" spc="15" dirty="0">
                <a:solidFill>
                  <a:srgbClr val="202124"/>
                </a:solidFill>
                <a:effectLst/>
                <a:latin typeface="Times New Roman" panose="02020603050405020304" pitchFamily="18" charset="0"/>
                <a:ea typeface="Times New Roman" panose="02020603050405020304" pitchFamily="18" charset="0"/>
              </a:rPr>
              <a:t> </a:t>
            </a:r>
            <a:r>
              <a:rPr lang="en-IN" sz="1800" b="1" spc="15" dirty="0" err="1">
                <a:solidFill>
                  <a:srgbClr val="202124"/>
                </a:solidFill>
                <a:effectLst/>
                <a:latin typeface="Times New Roman" panose="02020603050405020304" pitchFamily="18" charset="0"/>
                <a:ea typeface="Times New Roman" panose="02020603050405020304" pitchFamily="18" charset="0"/>
              </a:rPr>
              <a:t>Chatushpada</a:t>
            </a:r>
            <a:r>
              <a:rPr lang="en-IN" sz="1800" b="1" spc="15" dirty="0">
                <a:solidFill>
                  <a:srgbClr val="202124"/>
                </a:solidFill>
                <a:effectLst/>
                <a:latin typeface="Times New Roman" panose="02020603050405020304" pitchFamily="18" charset="0"/>
                <a:ea typeface="Times New Roman" panose="02020603050405020304" pitchFamily="18" charset="0"/>
              </a:rPr>
              <a:t>), followed by a briefing on Acharya Charaka, his achievements, and their relevance in the present era</a:t>
            </a:r>
            <a:endParaRPr lang="en-IN" b="1" dirty="0"/>
          </a:p>
        </p:txBody>
      </p:sp>
      <p:pic>
        <p:nvPicPr>
          <p:cNvPr id="7" name="Picture 6">
            <a:extLst>
              <a:ext uri="{FF2B5EF4-FFF2-40B4-BE49-F238E27FC236}">
                <a16:creationId xmlns:a16="http://schemas.microsoft.com/office/drawing/2014/main" id="{3A6A91B4-4967-06D4-3F08-B476FA8F8B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70" y="2916820"/>
            <a:ext cx="5254907" cy="3941180"/>
          </a:xfrm>
          <a:prstGeom prst="rect">
            <a:avLst/>
          </a:prstGeom>
        </p:spPr>
      </p:pic>
      <p:pic>
        <p:nvPicPr>
          <p:cNvPr id="9" name="Picture 8">
            <a:extLst>
              <a:ext uri="{FF2B5EF4-FFF2-40B4-BE49-F238E27FC236}">
                <a16:creationId xmlns:a16="http://schemas.microsoft.com/office/drawing/2014/main" id="{E7918C5B-2ADF-18DC-8DCD-470350B946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17800" y="2919704"/>
            <a:ext cx="5266495" cy="3949871"/>
          </a:xfrm>
          <a:prstGeom prst="rect">
            <a:avLst/>
          </a:prstGeom>
        </p:spPr>
      </p:pic>
    </p:spTree>
    <p:extLst>
      <p:ext uri="{BB962C8B-B14F-4D97-AF65-F5344CB8AC3E}">
        <p14:creationId xmlns:p14="http://schemas.microsoft.com/office/powerpoint/2010/main" val="28510675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200ABF-D8AB-8445-759C-5B1513407363}"/>
              </a:ext>
            </a:extLst>
          </p:cNvPr>
          <p:cNvSpPr>
            <a:spLocks noGrp="1"/>
          </p:cNvSpPr>
          <p:nvPr>
            <p:ph type="title"/>
          </p:nvPr>
        </p:nvSpPr>
        <p:spPr>
          <a:xfrm>
            <a:off x="838200" y="217578"/>
            <a:ext cx="10515600" cy="1325563"/>
          </a:xfrm>
        </p:spPr>
        <p:txBody>
          <a:bodyPr/>
          <a:lstStyle/>
          <a:p>
            <a:pPr algn="ctr"/>
            <a:r>
              <a:rPr lang="en-IN" b="1" dirty="0">
                <a:latin typeface="Algerian" panose="04020705040A02060702" pitchFamily="82" charset="0"/>
              </a:rPr>
              <a:t>BLOOD GROUPING CAMP</a:t>
            </a:r>
          </a:p>
        </p:txBody>
      </p:sp>
      <p:sp>
        <p:nvSpPr>
          <p:cNvPr id="7" name="TextBox 6">
            <a:extLst>
              <a:ext uri="{FF2B5EF4-FFF2-40B4-BE49-F238E27FC236}">
                <a16:creationId xmlns:a16="http://schemas.microsoft.com/office/drawing/2014/main" id="{59ACDA85-2653-E5CA-32B6-1756A8B3F4B0}"/>
              </a:ext>
            </a:extLst>
          </p:cNvPr>
          <p:cNvSpPr txBox="1"/>
          <p:nvPr/>
        </p:nvSpPr>
        <p:spPr>
          <a:xfrm>
            <a:off x="1884556" y="1543141"/>
            <a:ext cx="7658099" cy="1323439"/>
          </a:xfrm>
          <a:prstGeom prst="rect">
            <a:avLst/>
          </a:prstGeom>
          <a:noFill/>
        </p:spPr>
        <p:txBody>
          <a:bodyPr wrap="square">
            <a:spAutoFit/>
          </a:bodyPr>
          <a:lstStyle/>
          <a:p>
            <a:pPr algn="ctr">
              <a:lnSpc>
                <a:spcPts val="1920"/>
              </a:lnSpc>
              <a:spcAft>
                <a:spcPts val="1000"/>
              </a:spcAft>
            </a:pPr>
            <a:r>
              <a:rPr lang="en-IN" b="1" dirty="0"/>
              <a:t>Organised by-department of Kriya </a:t>
            </a:r>
            <a:r>
              <a:rPr lang="en-IN" b="1" dirty="0" err="1"/>
              <a:t>sharira</a:t>
            </a:r>
            <a:endParaRPr lang="en-IN" b="1" dirty="0"/>
          </a:p>
          <a:p>
            <a:pPr algn="ctr">
              <a:lnSpc>
                <a:spcPts val="1920"/>
              </a:lnSpc>
              <a:spcAft>
                <a:spcPts val="1000"/>
              </a:spcAft>
              <a:buNone/>
            </a:pPr>
            <a:r>
              <a:rPr lang="en-IN" sz="1800" b="1" spc="20" dirty="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 Students learnt the practical proficiency to conduct blood grouping of any given individuals </a:t>
            </a:r>
            <a:endParaRPr lang="en-IN" sz="1400" b="1" dirty="0">
              <a:effectLst/>
              <a:latin typeface="Calibri" panose="020F0502020204030204" pitchFamily="34" charset="0"/>
              <a:ea typeface="Times New Roman" panose="02020603050405020304" pitchFamily="18" charset="0"/>
              <a:cs typeface="Times New Roman" panose="02020603050405020304" pitchFamily="18" charset="0"/>
            </a:endParaRPr>
          </a:p>
          <a:p>
            <a:pPr algn="ctr">
              <a:lnSpc>
                <a:spcPts val="1920"/>
              </a:lnSpc>
              <a:spcAft>
                <a:spcPts val="1000"/>
              </a:spcAft>
              <a:buNone/>
            </a:pPr>
            <a:r>
              <a:rPr lang="en-IN" sz="1800" b="1" spc="20" dirty="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IN" sz="14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08BB1E04-7642-43A4-7C96-81780A690552}"/>
              </a:ext>
            </a:extLst>
          </p:cNvPr>
          <p:cNvPicPr>
            <a:picLocks noChangeAspect="1"/>
          </p:cNvPicPr>
          <p:nvPr/>
        </p:nvPicPr>
        <p:blipFill>
          <a:blip r:embed="rId2"/>
          <a:srcRect/>
          <a:stretch>
            <a:fillRect/>
          </a:stretch>
        </p:blipFill>
        <p:spPr bwMode="auto">
          <a:xfrm>
            <a:off x="0" y="2719032"/>
            <a:ext cx="5531005" cy="4150399"/>
          </a:xfrm>
          <a:prstGeom prst="rect">
            <a:avLst/>
          </a:prstGeom>
          <a:noFill/>
          <a:ln w="9525">
            <a:noFill/>
            <a:miter lim="800000"/>
            <a:headEnd/>
            <a:tailEnd/>
          </a:ln>
        </p:spPr>
      </p:pic>
      <p:pic>
        <p:nvPicPr>
          <p:cNvPr id="14" name="Picture 13">
            <a:extLst>
              <a:ext uri="{FF2B5EF4-FFF2-40B4-BE49-F238E27FC236}">
                <a16:creationId xmlns:a16="http://schemas.microsoft.com/office/drawing/2014/main" id="{056994D7-3F93-8C48-398D-E3B0F2D2ED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57279" y="2707601"/>
            <a:ext cx="5741475" cy="4150399"/>
          </a:xfrm>
          <a:prstGeom prst="rect">
            <a:avLst/>
          </a:prstGeom>
        </p:spPr>
      </p:pic>
    </p:spTree>
    <p:extLst>
      <p:ext uri="{BB962C8B-B14F-4D97-AF65-F5344CB8AC3E}">
        <p14:creationId xmlns:p14="http://schemas.microsoft.com/office/powerpoint/2010/main" val="35856319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EC7E-82B1-61F4-546E-081439E76BA5}"/>
              </a:ext>
            </a:extLst>
          </p:cNvPr>
          <p:cNvSpPr>
            <a:spLocks noGrp="1"/>
          </p:cNvSpPr>
          <p:nvPr>
            <p:ph type="title"/>
          </p:nvPr>
        </p:nvSpPr>
        <p:spPr/>
        <p:txBody>
          <a:bodyPr/>
          <a:lstStyle/>
          <a:p>
            <a:pPr algn="ctr"/>
            <a:r>
              <a:rPr lang="en-IN" b="1" dirty="0">
                <a:latin typeface="Algerian" panose="04020705040A02060702" pitchFamily="82" charset="0"/>
              </a:rPr>
              <a:t>CHARAKA JAYANTI</a:t>
            </a:r>
            <a:endParaRPr lang="en-IN" dirty="0">
              <a:latin typeface="Algerian" panose="04020705040A02060702" pitchFamily="82" charset="0"/>
            </a:endParaRPr>
          </a:p>
        </p:txBody>
      </p:sp>
      <p:sp>
        <p:nvSpPr>
          <p:cNvPr id="5" name="TextBox 4">
            <a:extLst>
              <a:ext uri="{FF2B5EF4-FFF2-40B4-BE49-F238E27FC236}">
                <a16:creationId xmlns:a16="http://schemas.microsoft.com/office/drawing/2014/main" id="{89844B7C-8AB5-877A-D11D-847C0BE2EB8A}"/>
              </a:ext>
            </a:extLst>
          </p:cNvPr>
          <p:cNvSpPr txBox="1"/>
          <p:nvPr/>
        </p:nvSpPr>
        <p:spPr>
          <a:xfrm>
            <a:off x="2096947" y="1690688"/>
            <a:ext cx="7998106" cy="324897"/>
          </a:xfrm>
          <a:prstGeom prst="rect">
            <a:avLst/>
          </a:prstGeom>
          <a:noFill/>
        </p:spPr>
        <p:txBody>
          <a:bodyPr wrap="square">
            <a:spAutoFit/>
          </a:bodyPr>
          <a:lstStyle/>
          <a:p>
            <a:pPr>
              <a:lnSpc>
                <a:spcPts val="1800"/>
              </a:lnSpc>
              <a:spcAft>
                <a:spcPts val="1000"/>
              </a:spcAft>
              <a:buNone/>
            </a:pPr>
            <a:r>
              <a:rPr lang="en-IN" sz="1800" b="1" dirty="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Organised by</a:t>
            </a:r>
            <a:r>
              <a:rPr lang="en-IN" sz="1800" b="1" spc="15" dirty="0">
                <a:solidFill>
                  <a:srgbClr val="D93025"/>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IN" sz="1800" b="1" spc="15" dirty="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Department of Ayurveda Samhita Siddhanta and Sanskrit</a:t>
            </a:r>
            <a:endParaRPr lang="en-IN" sz="16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F331F0D9-007A-CC12-37EB-3081806B89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264061"/>
            <a:ext cx="6389225" cy="3593939"/>
          </a:xfrm>
          <a:prstGeom prst="rect">
            <a:avLst/>
          </a:prstGeom>
        </p:spPr>
      </p:pic>
      <p:pic>
        <p:nvPicPr>
          <p:cNvPr id="9" name="Picture 8">
            <a:extLst>
              <a:ext uri="{FF2B5EF4-FFF2-40B4-BE49-F238E27FC236}">
                <a16:creationId xmlns:a16="http://schemas.microsoft.com/office/drawing/2014/main" id="{D8455AE3-5A9A-EDDE-3C6B-3EA12CE5C678}"/>
              </a:ext>
            </a:extLst>
          </p:cNvPr>
          <p:cNvPicPr>
            <a:picLocks noChangeAspect="1"/>
          </p:cNvPicPr>
          <p:nvPr/>
        </p:nvPicPr>
        <p:blipFill>
          <a:blip r:embed="rId3">
            <a:extLst>
              <a:ext uri="{28A0092B-C50C-407E-A947-70E740481C1C}">
                <a14:useLocalDpi xmlns:a14="http://schemas.microsoft.com/office/drawing/2010/main" val="0"/>
              </a:ext>
            </a:extLst>
          </a:blip>
          <a:srcRect t="47595"/>
          <a:stretch>
            <a:fillRect/>
          </a:stretch>
        </p:blipFill>
        <p:spPr>
          <a:xfrm>
            <a:off x="6389224" y="3264060"/>
            <a:ext cx="5802775" cy="3711042"/>
          </a:xfrm>
          <a:prstGeom prst="rect">
            <a:avLst/>
          </a:prstGeom>
        </p:spPr>
      </p:pic>
    </p:spTree>
    <p:extLst>
      <p:ext uri="{BB962C8B-B14F-4D97-AF65-F5344CB8AC3E}">
        <p14:creationId xmlns:p14="http://schemas.microsoft.com/office/powerpoint/2010/main" val="2619847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F12E3-BF95-186B-D2D5-0834A8A49826}"/>
              </a:ext>
            </a:extLst>
          </p:cNvPr>
          <p:cNvSpPr>
            <a:spLocks noGrp="1"/>
          </p:cNvSpPr>
          <p:nvPr>
            <p:ph type="title"/>
          </p:nvPr>
        </p:nvSpPr>
        <p:spPr/>
        <p:txBody>
          <a:bodyPr/>
          <a:lstStyle/>
          <a:p>
            <a:pPr algn="ctr"/>
            <a:r>
              <a:rPr lang="en-US" b="1" dirty="0">
                <a:latin typeface="Algerian" panose="04020705040A02060702" pitchFamily="82" charset="0"/>
              </a:rPr>
              <a:t>SANSKRIT DAY</a:t>
            </a:r>
            <a:endParaRPr lang="en-IN" b="1" dirty="0">
              <a:latin typeface="Algerian" panose="04020705040A02060702" pitchFamily="82" charset="0"/>
            </a:endParaRPr>
          </a:p>
        </p:txBody>
      </p:sp>
      <p:pic>
        <p:nvPicPr>
          <p:cNvPr id="5" name="Content Placeholder 4">
            <a:extLst>
              <a:ext uri="{FF2B5EF4-FFF2-40B4-BE49-F238E27FC236}">
                <a16:creationId xmlns:a16="http://schemas.microsoft.com/office/drawing/2014/main" id="{9B1696AD-B454-952D-8999-200116D0E57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506662"/>
            <a:ext cx="5801784" cy="4351338"/>
          </a:xfrm>
        </p:spPr>
      </p:pic>
      <p:pic>
        <p:nvPicPr>
          <p:cNvPr id="7" name="Picture 6">
            <a:extLst>
              <a:ext uri="{FF2B5EF4-FFF2-40B4-BE49-F238E27FC236}">
                <a16:creationId xmlns:a16="http://schemas.microsoft.com/office/drawing/2014/main" id="{E25BD1F5-D269-DA98-1218-A094A390A3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0216" y="2506662"/>
            <a:ext cx="5801784" cy="4351338"/>
          </a:xfrm>
          <a:prstGeom prst="rect">
            <a:avLst/>
          </a:prstGeom>
        </p:spPr>
      </p:pic>
      <p:sp>
        <p:nvSpPr>
          <p:cNvPr id="3" name="TextBox 2">
            <a:extLst>
              <a:ext uri="{FF2B5EF4-FFF2-40B4-BE49-F238E27FC236}">
                <a16:creationId xmlns:a16="http://schemas.microsoft.com/office/drawing/2014/main" id="{BD8B8497-B067-D6B1-11AC-1A221E04C8B1}"/>
              </a:ext>
            </a:extLst>
          </p:cNvPr>
          <p:cNvSpPr txBox="1"/>
          <p:nvPr/>
        </p:nvSpPr>
        <p:spPr>
          <a:xfrm>
            <a:off x="3082212" y="1703963"/>
            <a:ext cx="6027576" cy="646331"/>
          </a:xfrm>
          <a:prstGeom prst="rect">
            <a:avLst/>
          </a:prstGeom>
          <a:noFill/>
        </p:spPr>
        <p:txBody>
          <a:bodyPr wrap="square" rtlCol="0">
            <a:spAutoFit/>
          </a:bodyPr>
          <a:lstStyle/>
          <a:p>
            <a:pPr algn="ctr"/>
            <a:r>
              <a:rPr lang="en-US" dirty="0"/>
              <a:t>Organized by department of Samhita Siddhanta &amp; Sanskrit and Program was gracefully hosted by Sri Ajit Suryakanth Bondre </a:t>
            </a:r>
            <a:endParaRPr lang="en-IN" dirty="0"/>
          </a:p>
        </p:txBody>
      </p:sp>
    </p:spTree>
    <p:extLst>
      <p:ext uri="{BB962C8B-B14F-4D97-AF65-F5344CB8AC3E}">
        <p14:creationId xmlns:p14="http://schemas.microsoft.com/office/powerpoint/2010/main" val="11785895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34D816-071F-151C-3BC6-3758F7196718}"/>
              </a:ext>
            </a:extLst>
          </p:cNvPr>
          <p:cNvSpPr>
            <a:spLocks noGrp="1"/>
          </p:cNvSpPr>
          <p:nvPr>
            <p:ph type="title"/>
          </p:nvPr>
        </p:nvSpPr>
        <p:spPr>
          <a:xfrm>
            <a:off x="636609" y="365125"/>
            <a:ext cx="11227442" cy="1359503"/>
          </a:xfrm>
        </p:spPr>
        <p:txBody>
          <a:bodyPr>
            <a:normAutofit/>
          </a:bodyPr>
          <a:lstStyle/>
          <a:p>
            <a:pPr algn="ctr"/>
            <a:r>
              <a:rPr lang="en-IN" b="1" dirty="0">
                <a:latin typeface="Algerian" panose="04020705040A02060702" pitchFamily="82" charset="0"/>
              </a:rPr>
              <a:t>RAV- CME DEPT OF AYURVEDA SAMHITA SIDDHANTA AND SANSKRIT</a:t>
            </a:r>
          </a:p>
        </p:txBody>
      </p:sp>
      <p:pic>
        <p:nvPicPr>
          <p:cNvPr id="7" name="Picture 6">
            <a:extLst>
              <a:ext uri="{FF2B5EF4-FFF2-40B4-BE49-F238E27FC236}">
                <a16:creationId xmlns:a16="http://schemas.microsoft.com/office/drawing/2014/main" id="{D0686022-6CE6-2D5E-A56D-D53AEC9E73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75" y="2849984"/>
            <a:ext cx="5815193" cy="4018176"/>
          </a:xfrm>
          <a:prstGeom prst="rect">
            <a:avLst/>
          </a:prstGeom>
        </p:spPr>
      </p:pic>
      <p:pic>
        <p:nvPicPr>
          <p:cNvPr id="9" name="Picture 8">
            <a:extLst>
              <a:ext uri="{FF2B5EF4-FFF2-40B4-BE49-F238E27FC236}">
                <a16:creationId xmlns:a16="http://schemas.microsoft.com/office/drawing/2014/main" id="{D62C8687-B1BA-1069-C0BA-42A9AFE80A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4432" y="2839824"/>
            <a:ext cx="5357568" cy="4018176"/>
          </a:xfrm>
          <a:prstGeom prst="rect">
            <a:avLst/>
          </a:prstGeom>
        </p:spPr>
      </p:pic>
      <p:sp>
        <p:nvSpPr>
          <p:cNvPr id="12" name="TextBox 11">
            <a:extLst>
              <a:ext uri="{FF2B5EF4-FFF2-40B4-BE49-F238E27FC236}">
                <a16:creationId xmlns:a16="http://schemas.microsoft.com/office/drawing/2014/main" id="{AD63D7DD-EAA8-B40B-F7FB-FD3B9051F6A0}"/>
              </a:ext>
            </a:extLst>
          </p:cNvPr>
          <p:cNvSpPr txBox="1"/>
          <p:nvPr/>
        </p:nvSpPr>
        <p:spPr>
          <a:xfrm>
            <a:off x="2052320" y="1605280"/>
            <a:ext cx="7894320" cy="1200329"/>
          </a:xfrm>
          <a:prstGeom prst="rect">
            <a:avLst/>
          </a:prstGeom>
          <a:noFill/>
        </p:spPr>
        <p:txBody>
          <a:bodyPr wrap="square">
            <a:spAutoFit/>
          </a:bodyPr>
          <a:lstStyle/>
          <a:p>
            <a:pPr algn="ctr"/>
            <a:r>
              <a:rPr lang="en-IN" sz="1800" b="1" dirty="0">
                <a:effectLst/>
                <a:latin typeface="Times New Roman" panose="02020603050405020304" pitchFamily="18" charset="0"/>
                <a:ea typeface="Times New Roman" panose="02020603050405020304" pitchFamily="18" charset="0"/>
              </a:rPr>
              <a:t>The  CME was conducted in HAMCH, MYSURU from 18th August - 23rd August 2025 . This was the CME conducted for teachers of Samhita Siddhanta Department sponsored by ministry of AYUSH, Govt of India and being coordinated by Rashtriya Ayurveda Vidyapeeth , New Delhi </a:t>
            </a:r>
            <a:endParaRPr lang="en-IN" b="1" dirty="0"/>
          </a:p>
        </p:txBody>
      </p:sp>
    </p:spTree>
    <p:extLst>
      <p:ext uri="{BB962C8B-B14F-4D97-AF65-F5344CB8AC3E}">
        <p14:creationId xmlns:p14="http://schemas.microsoft.com/office/powerpoint/2010/main" val="36327274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FB5E2-FF93-27DA-6085-D1205C1532EB}"/>
              </a:ext>
            </a:extLst>
          </p:cNvPr>
          <p:cNvSpPr>
            <a:spLocks noGrp="1"/>
          </p:cNvSpPr>
          <p:nvPr>
            <p:ph type="title"/>
          </p:nvPr>
        </p:nvSpPr>
        <p:spPr>
          <a:xfrm>
            <a:off x="117987" y="365125"/>
            <a:ext cx="12300155" cy="1325563"/>
          </a:xfrm>
        </p:spPr>
        <p:txBody>
          <a:bodyPr/>
          <a:lstStyle/>
          <a:p>
            <a:r>
              <a:rPr lang="en-IN" b="1" dirty="0">
                <a:latin typeface="Algerian" panose="04020705040A02060702" pitchFamily="82" charset="0"/>
              </a:rPr>
              <a:t>WALKATHON on occasion of AYURVEDA DAY</a:t>
            </a:r>
          </a:p>
        </p:txBody>
      </p:sp>
      <p:pic>
        <p:nvPicPr>
          <p:cNvPr id="6" name="Picture 5">
            <a:extLst>
              <a:ext uri="{FF2B5EF4-FFF2-40B4-BE49-F238E27FC236}">
                <a16:creationId xmlns:a16="http://schemas.microsoft.com/office/drawing/2014/main" id="{F826D2F7-79E2-17A8-DC25-62C9C1F0868D}"/>
              </a:ext>
            </a:extLst>
          </p:cNvPr>
          <p:cNvPicPr>
            <a:picLocks noChangeAspect="1"/>
          </p:cNvPicPr>
          <p:nvPr/>
        </p:nvPicPr>
        <p:blipFill>
          <a:blip r:embed="rId2" cstate="print"/>
          <a:srcRect/>
          <a:stretch>
            <a:fillRect/>
          </a:stretch>
        </p:blipFill>
        <p:spPr bwMode="auto">
          <a:xfrm>
            <a:off x="-22302" y="3484910"/>
            <a:ext cx="6047011" cy="3373090"/>
          </a:xfrm>
          <a:prstGeom prst="rect">
            <a:avLst/>
          </a:prstGeom>
          <a:noFill/>
          <a:ln w="9525">
            <a:noFill/>
            <a:miter lim="800000"/>
            <a:headEnd/>
            <a:tailEnd/>
          </a:ln>
        </p:spPr>
      </p:pic>
      <p:pic>
        <p:nvPicPr>
          <p:cNvPr id="7" name="Picture 6">
            <a:extLst>
              <a:ext uri="{FF2B5EF4-FFF2-40B4-BE49-F238E27FC236}">
                <a16:creationId xmlns:a16="http://schemas.microsoft.com/office/drawing/2014/main" id="{67CB1B65-A441-EAC0-6CAD-C10A8A7EB597}"/>
              </a:ext>
            </a:extLst>
          </p:cNvPr>
          <p:cNvPicPr>
            <a:picLocks noChangeAspect="1"/>
          </p:cNvPicPr>
          <p:nvPr/>
        </p:nvPicPr>
        <p:blipFill>
          <a:blip r:embed="rId3" cstate="print"/>
          <a:srcRect l="18626" t="12242" r="1686"/>
          <a:stretch>
            <a:fillRect/>
          </a:stretch>
        </p:blipFill>
        <p:spPr bwMode="auto">
          <a:xfrm>
            <a:off x="6021662" y="3484910"/>
            <a:ext cx="6170338" cy="3445420"/>
          </a:xfrm>
          <a:prstGeom prst="rect">
            <a:avLst/>
          </a:prstGeom>
          <a:noFill/>
          <a:ln w="9525">
            <a:noFill/>
            <a:miter lim="800000"/>
            <a:headEnd/>
            <a:tailEnd/>
          </a:ln>
        </p:spPr>
      </p:pic>
      <p:sp>
        <p:nvSpPr>
          <p:cNvPr id="9" name="TextBox 8">
            <a:extLst>
              <a:ext uri="{FF2B5EF4-FFF2-40B4-BE49-F238E27FC236}">
                <a16:creationId xmlns:a16="http://schemas.microsoft.com/office/drawing/2014/main" id="{FB952C85-B722-BF32-DA71-1DCF30C6DF39}"/>
              </a:ext>
            </a:extLst>
          </p:cNvPr>
          <p:cNvSpPr txBox="1"/>
          <p:nvPr/>
        </p:nvSpPr>
        <p:spPr>
          <a:xfrm>
            <a:off x="1639229" y="1664469"/>
            <a:ext cx="9333571" cy="646331"/>
          </a:xfrm>
          <a:prstGeom prst="rect">
            <a:avLst/>
          </a:prstGeom>
          <a:noFill/>
        </p:spPr>
        <p:txBody>
          <a:bodyPr wrap="square">
            <a:spAutoFit/>
          </a:bodyPr>
          <a:lstStyle/>
          <a:p>
            <a:r>
              <a:rPr lang="en-IN" sz="1800" b="1" spc="20" dirty="0">
                <a:solidFill>
                  <a:srgbClr val="202124"/>
                </a:solidFill>
                <a:effectLst/>
                <a:latin typeface="Times New Roman" panose="02020603050405020304" pitchFamily="18" charset="0"/>
                <a:ea typeface="Times New Roman" panose="02020603050405020304" pitchFamily="18" charset="0"/>
              </a:rPr>
              <a:t>On the occasion of 10</a:t>
            </a:r>
            <a:r>
              <a:rPr lang="en-IN" sz="1800" b="1" spc="20" baseline="30000" dirty="0">
                <a:solidFill>
                  <a:srgbClr val="202124"/>
                </a:solidFill>
                <a:effectLst/>
                <a:latin typeface="Times New Roman" panose="02020603050405020304" pitchFamily="18" charset="0"/>
                <a:ea typeface="Times New Roman" panose="02020603050405020304" pitchFamily="18" charset="0"/>
              </a:rPr>
              <a:t>th</a:t>
            </a:r>
            <a:r>
              <a:rPr lang="en-IN" sz="1800" b="1" spc="20" dirty="0">
                <a:solidFill>
                  <a:srgbClr val="202124"/>
                </a:solidFill>
                <a:effectLst/>
                <a:latin typeface="Times New Roman" panose="02020603050405020304" pitchFamily="18" charset="0"/>
                <a:ea typeface="Times New Roman" panose="02020603050405020304" pitchFamily="18" charset="0"/>
              </a:rPr>
              <a:t> ayurveda day 2025  a  walkathon  was  organised by Hillside ayurveda medical college and hospital  with the theme of ayurveda for people and planet. </a:t>
            </a:r>
            <a:endParaRPr lang="en-IN" b="1" dirty="0"/>
          </a:p>
        </p:txBody>
      </p:sp>
    </p:spTree>
    <p:extLst>
      <p:ext uri="{BB962C8B-B14F-4D97-AF65-F5344CB8AC3E}">
        <p14:creationId xmlns:p14="http://schemas.microsoft.com/office/powerpoint/2010/main" val="994996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FD5B9-7DD1-B878-B395-7434BFC41A11}"/>
              </a:ext>
            </a:extLst>
          </p:cNvPr>
          <p:cNvSpPr>
            <a:spLocks noGrp="1"/>
          </p:cNvSpPr>
          <p:nvPr>
            <p:ph type="title"/>
          </p:nvPr>
        </p:nvSpPr>
        <p:spPr/>
        <p:txBody>
          <a:bodyPr/>
          <a:lstStyle/>
          <a:p>
            <a:pPr algn="ctr"/>
            <a:r>
              <a:rPr lang="en-US" b="1" dirty="0">
                <a:latin typeface="Algerian" panose="04020705040A02060702" pitchFamily="82" charset="0"/>
              </a:rPr>
              <a:t>AYURVEDA DAY</a:t>
            </a:r>
            <a:endParaRPr lang="en-IN" b="1" dirty="0">
              <a:latin typeface="Algerian" panose="04020705040A02060702" pitchFamily="82" charset="0"/>
            </a:endParaRPr>
          </a:p>
        </p:txBody>
      </p:sp>
      <p:pic>
        <p:nvPicPr>
          <p:cNvPr id="7" name="Picture 6">
            <a:extLst>
              <a:ext uri="{FF2B5EF4-FFF2-40B4-BE49-F238E27FC236}">
                <a16:creationId xmlns:a16="http://schemas.microsoft.com/office/drawing/2014/main" id="{A0DA6F6C-626C-87DB-2729-1863E775D014}"/>
              </a:ext>
            </a:extLst>
          </p:cNvPr>
          <p:cNvPicPr>
            <a:picLocks noChangeAspect="1"/>
          </p:cNvPicPr>
          <p:nvPr/>
        </p:nvPicPr>
        <p:blipFill>
          <a:blip r:embed="rId2">
            <a:extLst>
              <a:ext uri="{28A0092B-C50C-407E-A947-70E740481C1C}">
                <a14:useLocalDpi xmlns:a14="http://schemas.microsoft.com/office/drawing/2010/main" val="0"/>
              </a:ext>
            </a:extLst>
          </a:blip>
          <a:srcRect r="7160" b="3023"/>
          <a:stretch>
            <a:fillRect/>
          </a:stretch>
        </p:blipFill>
        <p:spPr>
          <a:xfrm>
            <a:off x="7948694" y="2389859"/>
            <a:ext cx="4218592" cy="2478704"/>
          </a:xfrm>
          <a:prstGeom prst="rect">
            <a:avLst/>
          </a:prstGeom>
        </p:spPr>
      </p:pic>
      <p:pic>
        <p:nvPicPr>
          <p:cNvPr id="10" name="Picture 9">
            <a:extLst>
              <a:ext uri="{FF2B5EF4-FFF2-40B4-BE49-F238E27FC236}">
                <a16:creationId xmlns:a16="http://schemas.microsoft.com/office/drawing/2014/main" id="{BF050041-875A-051A-53C4-17F31C084E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389858"/>
            <a:ext cx="7943363" cy="4468142"/>
          </a:xfrm>
          <a:prstGeom prst="rect">
            <a:avLst/>
          </a:prstGeom>
        </p:spPr>
      </p:pic>
      <p:pic>
        <p:nvPicPr>
          <p:cNvPr id="12" name="Picture 11">
            <a:extLst>
              <a:ext uri="{FF2B5EF4-FFF2-40B4-BE49-F238E27FC236}">
                <a16:creationId xmlns:a16="http://schemas.microsoft.com/office/drawing/2014/main" id="{536B161A-2951-ED3C-9C6B-BB8744116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0456" y="4868564"/>
            <a:ext cx="4045598" cy="1982610"/>
          </a:xfrm>
          <a:prstGeom prst="rect">
            <a:avLst/>
          </a:prstGeom>
        </p:spPr>
      </p:pic>
      <p:sp>
        <p:nvSpPr>
          <p:cNvPr id="13" name="TextBox 12">
            <a:extLst>
              <a:ext uri="{FF2B5EF4-FFF2-40B4-BE49-F238E27FC236}">
                <a16:creationId xmlns:a16="http://schemas.microsoft.com/office/drawing/2014/main" id="{C8B81D48-6089-7B1B-3EFB-8ADB081661DE}"/>
              </a:ext>
            </a:extLst>
          </p:cNvPr>
          <p:cNvSpPr txBox="1"/>
          <p:nvPr/>
        </p:nvSpPr>
        <p:spPr>
          <a:xfrm>
            <a:off x="2784389" y="1631092"/>
            <a:ext cx="6425514" cy="369332"/>
          </a:xfrm>
          <a:prstGeom prst="rect">
            <a:avLst/>
          </a:prstGeom>
          <a:noFill/>
        </p:spPr>
        <p:txBody>
          <a:bodyPr wrap="square" rtlCol="0">
            <a:spAutoFit/>
          </a:bodyPr>
          <a:lstStyle/>
          <a:p>
            <a:r>
              <a:rPr lang="en-US" b="1" dirty="0">
                <a:latin typeface="Alergian"/>
              </a:rPr>
              <a:t>MINI EXPO at MARUTHI HIGH SCHOOL TATHGUNI ON 19/09/2025</a:t>
            </a:r>
            <a:endParaRPr lang="en-IN" b="1" dirty="0">
              <a:latin typeface="Alergian"/>
            </a:endParaRPr>
          </a:p>
        </p:txBody>
      </p:sp>
    </p:spTree>
    <p:extLst>
      <p:ext uri="{BB962C8B-B14F-4D97-AF65-F5344CB8AC3E}">
        <p14:creationId xmlns:p14="http://schemas.microsoft.com/office/powerpoint/2010/main" val="2394653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D58E1B-7C90-CDAB-C4E8-6DA7F957C1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4EBFB9-3CF9-5950-37CC-D46EC065233F}"/>
              </a:ext>
            </a:extLst>
          </p:cNvPr>
          <p:cNvSpPr>
            <a:spLocks noGrp="1"/>
          </p:cNvSpPr>
          <p:nvPr>
            <p:ph type="title"/>
          </p:nvPr>
        </p:nvSpPr>
        <p:spPr/>
        <p:txBody>
          <a:bodyPr/>
          <a:lstStyle/>
          <a:p>
            <a:pPr algn="ctr"/>
            <a:r>
              <a:rPr lang="en-US" b="1" dirty="0">
                <a:latin typeface="Algerian" panose="04020705040A02060702" pitchFamily="82" charset="0"/>
              </a:rPr>
              <a:t>AYURPRAVESHIKA  “TRANSITIONAL CURRICULUM-2025”</a:t>
            </a:r>
            <a:endParaRPr lang="en-IN" b="1" dirty="0">
              <a:latin typeface="Algerian" panose="04020705040A02060702" pitchFamily="82" charset="0"/>
            </a:endParaRPr>
          </a:p>
        </p:txBody>
      </p:sp>
      <p:sp>
        <p:nvSpPr>
          <p:cNvPr id="13" name="TextBox 12">
            <a:extLst>
              <a:ext uri="{FF2B5EF4-FFF2-40B4-BE49-F238E27FC236}">
                <a16:creationId xmlns:a16="http://schemas.microsoft.com/office/drawing/2014/main" id="{084F9BE9-E4BE-7EEB-FA6A-B92B5798CBA3}"/>
              </a:ext>
            </a:extLst>
          </p:cNvPr>
          <p:cNvSpPr txBox="1"/>
          <p:nvPr/>
        </p:nvSpPr>
        <p:spPr>
          <a:xfrm>
            <a:off x="2784389" y="1631092"/>
            <a:ext cx="6425514" cy="646331"/>
          </a:xfrm>
          <a:prstGeom prst="rect">
            <a:avLst/>
          </a:prstGeom>
          <a:noFill/>
        </p:spPr>
        <p:txBody>
          <a:bodyPr wrap="square" rtlCol="0">
            <a:spAutoFit/>
          </a:bodyPr>
          <a:lstStyle/>
          <a:p>
            <a:pPr algn="ctr"/>
            <a:r>
              <a:rPr lang="en-US" b="1" dirty="0">
                <a:latin typeface="Alergian"/>
              </a:rPr>
              <a:t>An orientation program for Fresher’s held on</a:t>
            </a:r>
          </a:p>
          <a:p>
            <a:pPr algn="ctr"/>
            <a:r>
              <a:rPr lang="en-US" b="1" dirty="0">
                <a:latin typeface="Alergian"/>
              </a:rPr>
              <a:t> 04/11/2025 to 19/11/2025 </a:t>
            </a:r>
            <a:endParaRPr lang="en-IN" b="1" dirty="0">
              <a:latin typeface="Alergian"/>
            </a:endParaRPr>
          </a:p>
        </p:txBody>
      </p:sp>
      <p:pic>
        <p:nvPicPr>
          <p:cNvPr id="3" name="Picture 2">
            <a:extLst>
              <a:ext uri="{FF2B5EF4-FFF2-40B4-BE49-F238E27FC236}">
                <a16:creationId xmlns:a16="http://schemas.microsoft.com/office/drawing/2014/main" id="{7C0CF9B9-E46F-4E9B-593D-BA8C41DE2F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277423"/>
            <a:ext cx="4174603" cy="3130952"/>
          </a:xfrm>
          <a:prstGeom prst="rect">
            <a:avLst/>
          </a:prstGeom>
        </p:spPr>
      </p:pic>
      <p:pic>
        <p:nvPicPr>
          <p:cNvPr id="4" name="Picture 3">
            <a:extLst>
              <a:ext uri="{FF2B5EF4-FFF2-40B4-BE49-F238E27FC236}">
                <a16:creationId xmlns:a16="http://schemas.microsoft.com/office/drawing/2014/main" id="{7B050518-D050-661F-B8E1-8A9D83B229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74603" y="2277423"/>
            <a:ext cx="5592661" cy="3145872"/>
          </a:xfrm>
          <a:prstGeom prst="rect">
            <a:avLst/>
          </a:prstGeom>
        </p:spPr>
      </p:pic>
      <p:pic>
        <p:nvPicPr>
          <p:cNvPr id="5" name="Picture 4">
            <a:extLst>
              <a:ext uri="{FF2B5EF4-FFF2-40B4-BE49-F238E27FC236}">
                <a16:creationId xmlns:a16="http://schemas.microsoft.com/office/drawing/2014/main" id="{F6743A43-13BF-E31F-8C85-437D92988659}"/>
              </a:ext>
            </a:extLst>
          </p:cNvPr>
          <p:cNvPicPr>
            <a:picLocks noChangeAspect="1"/>
          </p:cNvPicPr>
          <p:nvPr/>
        </p:nvPicPr>
        <p:blipFill>
          <a:blip r:embed="rId4">
            <a:extLst>
              <a:ext uri="{28A0092B-C50C-407E-A947-70E740481C1C}">
                <a14:useLocalDpi xmlns:a14="http://schemas.microsoft.com/office/drawing/2010/main" val="0"/>
              </a:ext>
            </a:extLst>
          </a:blip>
          <a:srcRect l="470" t="24099" r="27968" b="22727"/>
          <a:stretch>
            <a:fillRect/>
          </a:stretch>
        </p:blipFill>
        <p:spPr>
          <a:xfrm>
            <a:off x="9767264" y="2277423"/>
            <a:ext cx="2424736" cy="3145872"/>
          </a:xfrm>
          <a:prstGeom prst="rect">
            <a:avLst/>
          </a:prstGeom>
        </p:spPr>
      </p:pic>
    </p:spTree>
    <p:extLst>
      <p:ext uri="{BB962C8B-B14F-4D97-AF65-F5344CB8AC3E}">
        <p14:creationId xmlns:p14="http://schemas.microsoft.com/office/powerpoint/2010/main" val="2664490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D8AAC6-4C1D-92E0-61C8-39D8A59780C1}"/>
              </a:ext>
            </a:extLst>
          </p:cNvPr>
          <p:cNvSpPr>
            <a:spLocks noGrp="1"/>
          </p:cNvSpPr>
          <p:nvPr>
            <p:ph type="title"/>
          </p:nvPr>
        </p:nvSpPr>
        <p:spPr/>
        <p:txBody>
          <a:bodyPr/>
          <a:lstStyle/>
          <a:p>
            <a:pPr algn="ctr"/>
            <a:r>
              <a:rPr lang="en-US" b="1" dirty="0">
                <a:latin typeface="Algerian" panose="04020705040A02060702" pitchFamily="82" charset="0"/>
              </a:rPr>
              <a:t>ANNUAL SPORTs DAY RGUHS 2025</a:t>
            </a:r>
            <a:endParaRPr lang="en-IN" b="1" dirty="0">
              <a:latin typeface="Algerian" panose="04020705040A02060702" pitchFamily="82" charset="0"/>
            </a:endParaRPr>
          </a:p>
        </p:txBody>
      </p:sp>
      <p:pic>
        <p:nvPicPr>
          <p:cNvPr id="6" name="Picture 5">
            <a:extLst>
              <a:ext uri="{FF2B5EF4-FFF2-40B4-BE49-F238E27FC236}">
                <a16:creationId xmlns:a16="http://schemas.microsoft.com/office/drawing/2014/main" id="{CEA7F750-A6A6-125C-4FB6-F91EEF46D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93055"/>
            <a:ext cx="6515102" cy="5264945"/>
          </a:xfrm>
          <a:prstGeom prst="rect">
            <a:avLst/>
          </a:prstGeom>
        </p:spPr>
      </p:pic>
      <p:pic>
        <p:nvPicPr>
          <p:cNvPr id="10" name="Picture 9">
            <a:extLst>
              <a:ext uri="{FF2B5EF4-FFF2-40B4-BE49-F238E27FC236}">
                <a16:creationId xmlns:a16="http://schemas.microsoft.com/office/drawing/2014/main" id="{87AAAEF8-F27D-F204-C859-CD17F7A92B82}"/>
              </a:ext>
            </a:extLst>
          </p:cNvPr>
          <p:cNvPicPr>
            <a:picLocks noChangeAspect="1"/>
          </p:cNvPicPr>
          <p:nvPr/>
        </p:nvPicPr>
        <p:blipFill>
          <a:blip r:embed="rId3">
            <a:extLst>
              <a:ext uri="{28A0092B-C50C-407E-A947-70E740481C1C}">
                <a14:useLocalDpi xmlns:a14="http://schemas.microsoft.com/office/drawing/2010/main" val="0"/>
              </a:ext>
            </a:extLst>
          </a:blip>
          <a:srcRect t="28104" b="21009"/>
          <a:stretch>
            <a:fillRect/>
          </a:stretch>
        </p:blipFill>
        <p:spPr>
          <a:xfrm>
            <a:off x="6515102" y="1617546"/>
            <a:ext cx="5716628" cy="5264945"/>
          </a:xfrm>
          <a:prstGeom prst="rect">
            <a:avLst/>
          </a:prstGeom>
        </p:spPr>
      </p:pic>
    </p:spTree>
    <p:extLst>
      <p:ext uri="{BB962C8B-B14F-4D97-AF65-F5344CB8AC3E}">
        <p14:creationId xmlns:p14="http://schemas.microsoft.com/office/powerpoint/2010/main" val="28981278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72AE937-5D35-A8AD-3A19-AAB912A474D8}"/>
              </a:ext>
            </a:extLst>
          </p:cNvPr>
          <p:cNvPicPr>
            <a:picLocks noChangeAspect="1"/>
          </p:cNvPicPr>
          <p:nvPr/>
        </p:nvPicPr>
        <p:blipFill>
          <a:blip r:embed="rId2">
            <a:extLst>
              <a:ext uri="{28A0092B-C50C-407E-A947-70E740481C1C}">
                <a14:useLocalDpi xmlns:a14="http://schemas.microsoft.com/office/drawing/2010/main" val="0"/>
              </a:ext>
            </a:extLst>
          </a:blip>
          <a:srcRect r="8584"/>
          <a:stretch>
            <a:fillRect/>
          </a:stretch>
        </p:blipFill>
        <p:spPr>
          <a:xfrm>
            <a:off x="0" y="0"/>
            <a:ext cx="5676898" cy="3252788"/>
          </a:xfrm>
          <a:prstGeom prst="rect">
            <a:avLst/>
          </a:prstGeom>
        </p:spPr>
      </p:pic>
      <p:pic>
        <p:nvPicPr>
          <p:cNvPr id="5" name="Picture 4">
            <a:extLst>
              <a:ext uri="{FF2B5EF4-FFF2-40B4-BE49-F238E27FC236}">
                <a16:creationId xmlns:a16="http://schemas.microsoft.com/office/drawing/2014/main" id="{54B725E9-AC7E-81C7-19B4-722209665037}"/>
              </a:ext>
            </a:extLst>
          </p:cNvPr>
          <p:cNvPicPr>
            <a:picLocks noChangeAspect="1"/>
          </p:cNvPicPr>
          <p:nvPr/>
        </p:nvPicPr>
        <p:blipFill>
          <a:blip r:embed="rId3">
            <a:extLst>
              <a:ext uri="{28A0092B-C50C-407E-A947-70E740481C1C}">
                <a14:useLocalDpi xmlns:a14="http://schemas.microsoft.com/office/drawing/2010/main" val="0"/>
              </a:ext>
            </a:extLst>
          </a:blip>
          <a:srcRect t="22339" r="-466"/>
          <a:stretch>
            <a:fillRect/>
          </a:stretch>
        </p:blipFill>
        <p:spPr>
          <a:xfrm>
            <a:off x="6638922" y="19050"/>
            <a:ext cx="5593137" cy="3252788"/>
          </a:xfrm>
          <a:prstGeom prst="rect">
            <a:avLst/>
          </a:prstGeom>
        </p:spPr>
      </p:pic>
      <p:pic>
        <p:nvPicPr>
          <p:cNvPr id="7" name="Picture 6">
            <a:extLst>
              <a:ext uri="{FF2B5EF4-FFF2-40B4-BE49-F238E27FC236}">
                <a16:creationId xmlns:a16="http://schemas.microsoft.com/office/drawing/2014/main" id="{EB35246D-A41A-178F-F309-4E13C84B57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328988"/>
            <a:ext cx="6256866" cy="3519487"/>
          </a:xfrm>
          <a:prstGeom prst="rect">
            <a:avLst/>
          </a:prstGeom>
        </p:spPr>
      </p:pic>
      <p:pic>
        <p:nvPicPr>
          <p:cNvPr id="10" name="Picture 9">
            <a:extLst>
              <a:ext uri="{FF2B5EF4-FFF2-40B4-BE49-F238E27FC236}">
                <a16:creationId xmlns:a16="http://schemas.microsoft.com/office/drawing/2014/main" id="{67D4D877-4F75-FDE9-D222-53CC90C62E58}"/>
              </a:ext>
            </a:extLst>
          </p:cNvPr>
          <p:cNvPicPr>
            <a:picLocks noChangeAspect="1"/>
          </p:cNvPicPr>
          <p:nvPr/>
        </p:nvPicPr>
        <p:blipFill>
          <a:blip r:embed="rId5">
            <a:extLst>
              <a:ext uri="{28A0092B-C50C-407E-A947-70E740481C1C}">
                <a14:useLocalDpi xmlns:a14="http://schemas.microsoft.com/office/drawing/2010/main" val="0"/>
              </a:ext>
            </a:extLst>
          </a:blip>
          <a:srcRect l="2709" t="40694" r="11042"/>
          <a:stretch>
            <a:fillRect/>
          </a:stretch>
        </p:blipFill>
        <p:spPr>
          <a:xfrm>
            <a:off x="6276972" y="3681413"/>
            <a:ext cx="5938112" cy="3062287"/>
          </a:xfrm>
          <a:prstGeom prst="rect">
            <a:avLst/>
          </a:prstGeom>
        </p:spPr>
      </p:pic>
    </p:spTree>
    <p:extLst>
      <p:ext uri="{BB962C8B-B14F-4D97-AF65-F5344CB8AC3E}">
        <p14:creationId xmlns:p14="http://schemas.microsoft.com/office/powerpoint/2010/main" val="23862898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6D7248-64CA-1843-42DD-B7C89234D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27994" y="-13063"/>
            <a:ext cx="1264006" cy="1243782"/>
          </a:xfrm>
          <a:prstGeom prst="rect">
            <a:avLst/>
          </a:prstGeom>
        </p:spPr>
      </p:pic>
      <p:pic>
        <p:nvPicPr>
          <p:cNvPr id="6" name="Picture 5">
            <a:extLst>
              <a:ext uri="{FF2B5EF4-FFF2-40B4-BE49-F238E27FC236}">
                <a16:creationId xmlns:a16="http://schemas.microsoft.com/office/drawing/2014/main" id="{31B7F5D1-CA16-E5CB-D935-10EABD23D3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6967676" cy="6858000"/>
          </a:xfrm>
          <a:prstGeom prst="rect">
            <a:avLst/>
          </a:prstGeom>
          <a:ln>
            <a:noFill/>
          </a:ln>
          <a:effectLst>
            <a:softEdge rad="112500"/>
          </a:effectLst>
        </p:spPr>
      </p:pic>
      <p:sp>
        <p:nvSpPr>
          <p:cNvPr id="10" name="Rectangle 9">
            <a:extLst>
              <a:ext uri="{FF2B5EF4-FFF2-40B4-BE49-F238E27FC236}">
                <a16:creationId xmlns:a16="http://schemas.microsoft.com/office/drawing/2014/main" id="{84D729BE-CDEE-405B-8CA9-B8DE4568950B}"/>
              </a:ext>
            </a:extLst>
          </p:cNvPr>
          <p:cNvSpPr/>
          <p:nvPr/>
        </p:nvSpPr>
        <p:spPr>
          <a:xfrm>
            <a:off x="7497298" y="2202225"/>
            <a:ext cx="3515513" cy="1754326"/>
          </a:xfrm>
          <a:prstGeom prst="rect">
            <a:avLst/>
          </a:prstGeom>
          <a:noFill/>
        </p:spPr>
        <p:txBody>
          <a:bodyPr wrap="none" lIns="91440" tIns="45720" rIns="91440" bIns="45720">
            <a:spAutoFit/>
          </a:bodyPr>
          <a:lstStyle/>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Achiever of</a:t>
            </a:r>
          </a:p>
          <a:p>
            <a:pPr algn="ctr"/>
            <a:r>
              <a:rPr lang="en-US" sz="54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“2024” </a:t>
            </a:r>
          </a:p>
        </p:txBody>
      </p:sp>
    </p:spTree>
    <p:extLst>
      <p:ext uri="{BB962C8B-B14F-4D97-AF65-F5344CB8AC3E}">
        <p14:creationId xmlns:p14="http://schemas.microsoft.com/office/powerpoint/2010/main" val="23111952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52139-303B-8AB3-EBBD-89247B0E2AB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5E384721-BB2D-37DD-E3D5-043E5BC323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708710" y="2458809"/>
            <a:ext cx="4665305" cy="4442464"/>
          </a:xfrm>
          <a:prstGeom prst="rect">
            <a:avLst/>
          </a:prstGeom>
          <a:noFill/>
        </p:spPr>
      </p:pic>
      <p:pic>
        <p:nvPicPr>
          <p:cNvPr id="3" name="Picture 2">
            <a:extLst>
              <a:ext uri="{FF2B5EF4-FFF2-40B4-BE49-F238E27FC236}">
                <a16:creationId xmlns:a16="http://schemas.microsoft.com/office/drawing/2014/main" id="{733E638A-A6B1-4C4C-4B89-B32B83AC66D0}"/>
              </a:ext>
            </a:extLst>
          </p:cNvPr>
          <p:cNvPicPr>
            <a:picLocks noChangeAspect="1"/>
          </p:cNvPicPr>
          <p:nvPr/>
        </p:nvPicPr>
        <p:blipFill>
          <a:blip r:embed="rId3">
            <a:extLst>
              <a:ext uri="{28A0092B-C50C-407E-A947-70E740481C1C}">
                <a14:useLocalDpi xmlns:a14="http://schemas.microsoft.com/office/drawing/2010/main" val="0"/>
              </a:ext>
            </a:extLst>
          </a:blip>
          <a:srcRect l="609" t="25958" r="1577" b="6048"/>
          <a:stretch>
            <a:fillRect/>
          </a:stretch>
        </p:blipFill>
        <p:spPr bwMode="auto">
          <a:xfrm>
            <a:off x="0" y="2458809"/>
            <a:ext cx="6270171" cy="4399191"/>
          </a:xfrm>
          <a:prstGeom prst="rect">
            <a:avLst/>
          </a:prstGeom>
          <a:noFill/>
        </p:spPr>
      </p:pic>
      <p:sp>
        <p:nvSpPr>
          <p:cNvPr id="6" name="TextBox 5">
            <a:extLst>
              <a:ext uri="{FF2B5EF4-FFF2-40B4-BE49-F238E27FC236}">
                <a16:creationId xmlns:a16="http://schemas.microsoft.com/office/drawing/2014/main" id="{1B799D0B-EFC0-A5CD-6CA1-E91DF9EAB3E0}"/>
              </a:ext>
            </a:extLst>
          </p:cNvPr>
          <p:cNvSpPr txBox="1"/>
          <p:nvPr/>
        </p:nvSpPr>
        <p:spPr>
          <a:xfrm>
            <a:off x="2762815" y="1572016"/>
            <a:ext cx="6097554" cy="646331"/>
          </a:xfrm>
          <a:prstGeom prst="rect">
            <a:avLst/>
          </a:prstGeom>
          <a:noFill/>
        </p:spPr>
        <p:txBody>
          <a:bodyPr wrap="square">
            <a:spAutoFit/>
          </a:bodyPr>
          <a:lstStyle/>
          <a:p>
            <a:pPr algn="ctr"/>
            <a:r>
              <a:rPr lang="en-IN" sz="1800" dirty="0">
                <a:effectLst/>
                <a:latin typeface="Times New Roman" panose="02020603050405020304" pitchFamily="18" charset="0"/>
                <a:ea typeface="Aptos" panose="020B0004020202020204" pitchFamily="34" charset="0"/>
                <a:cs typeface="Times New Roman" panose="02020603050405020304" pitchFamily="18" charset="0"/>
              </a:rPr>
              <a:t>Dhupa </a:t>
            </a:r>
            <a:r>
              <a:rPr lang="en-IN" sz="1800" dirty="0" err="1">
                <a:effectLst/>
                <a:latin typeface="Times New Roman" panose="02020603050405020304" pitchFamily="18" charset="0"/>
                <a:ea typeface="Aptos" panose="020B0004020202020204" pitchFamily="34" charset="0"/>
                <a:cs typeface="Times New Roman" panose="02020603050405020304" pitchFamily="18" charset="0"/>
              </a:rPr>
              <a:t>kalapadhyaya</a:t>
            </a:r>
            <a:r>
              <a:rPr lang="en-IN" sz="1800" dirty="0">
                <a:effectLst/>
                <a:latin typeface="Times New Roman" panose="02020603050405020304" pitchFamily="18" charset="0"/>
                <a:ea typeface="Aptos" panose="020B0004020202020204" pitchFamily="34" charset="0"/>
                <a:cs typeface="Times New Roman" panose="02020603050405020304" pitchFamily="18" charset="0"/>
              </a:rPr>
              <a:t> of </a:t>
            </a:r>
            <a:r>
              <a:rPr lang="en-IN" sz="1800" dirty="0" err="1">
                <a:effectLst/>
                <a:latin typeface="Times New Roman" panose="02020603050405020304" pitchFamily="18" charset="0"/>
                <a:ea typeface="Aptos" panose="020B0004020202020204" pitchFamily="34" charset="0"/>
                <a:cs typeface="Times New Roman" panose="02020603050405020304" pitchFamily="18" charset="0"/>
              </a:rPr>
              <a:t>kashyapa</a:t>
            </a:r>
            <a:r>
              <a:rPr lang="en-IN" sz="1800" dirty="0">
                <a:effectLst/>
                <a:latin typeface="Times New Roman" panose="02020603050405020304" pitchFamily="18" charset="0"/>
                <a:ea typeface="Aptos" panose="020B0004020202020204" pitchFamily="34" charset="0"/>
                <a:cs typeface="Times New Roman" panose="02020603050405020304" pitchFamily="18" charset="0"/>
              </a:rPr>
              <a:t> Samhita: A pragmatic &amp; Research -oriented appraisal</a:t>
            </a:r>
            <a:endParaRPr lang="en-IN" dirty="0">
              <a:latin typeface="Times New Roman" panose="02020603050405020304" pitchFamily="18" charset="0"/>
            </a:endParaRPr>
          </a:p>
        </p:txBody>
      </p:sp>
      <p:sp>
        <p:nvSpPr>
          <p:cNvPr id="11" name="TextBox 10">
            <a:extLst>
              <a:ext uri="{FF2B5EF4-FFF2-40B4-BE49-F238E27FC236}">
                <a16:creationId xmlns:a16="http://schemas.microsoft.com/office/drawing/2014/main" id="{E4E978F1-F747-F936-D56B-8E4767AFDCC4}"/>
              </a:ext>
            </a:extLst>
          </p:cNvPr>
          <p:cNvSpPr txBox="1"/>
          <p:nvPr/>
        </p:nvSpPr>
        <p:spPr>
          <a:xfrm>
            <a:off x="439839" y="371687"/>
            <a:ext cx="10934176" cy="1200329"/>
          </a:xfrm>
          <a:prstGeom prst="rect">
            <a:avLst/>
          </a:prstGeom>
          <a:noFill/>
        </p:spPr>
        <p:txBody>
          <a:bodyPr wrap="square">
            <a:spAutoFit/>
          </a:bodyPr>
          <a:lstStyle/>
          <a:p>
            <a:pPr algn="ctr"/>
            <a:r>
              <a:rPr lang="en-IN" sz="3600" b="1" kern="100" dirty="0">
                <a:effectLst/>
                <a:latin typeface="Algerian" panose="04020705040A02060702" pitchFamily="82" charset="0"/>
                <a:ea typeface="Aptos" panose="020B0004020202020204" pitchFamily="34" charset="0"/>
                <a:cs typeface="Times New Roman" panose="02020603050405020304" pitchFamily="18" charset="0"/>
              </a:rPr>
              <a:t> KAUMARABHRITYA CME </a:t>
            </a:r>
            <a:r>
              <a:rPr lang="en-IN" sz="3600" b="1" kern="100" dirty="0">
                <a:latin typeface="Algerian" panose="04020705040A02060702" pitchFamily="82" charset="0"/>
                <a:ea typeface="Aptos" panose="020B0004020202020204" pitchFamily="34" charset="0"/>
                <a:cs typeface="Times New Roman" panose="02020603050405020304" pitchFamily="18" charset="0"/>
              </a:rPr>
              <a:t>on “ </a:t>
            </a:r>
            <a:r>
              <a:rPr lang="en-IN" sz="3600" b="1" kern="100" dirty="0" err="1">
                <a:latin typeface="Algerian" panose="04020705040A02060702" pitchFamily="82" charset="0"/>
                <a:ea typeface="Aptos" panose="020B0004020202020204" pitchFamily="34" charset="0"/>
                <a:cs typeface="Times New Roman" panose="02020603050405020304" pitchFamily="18" charset="0"/>
              </a:rPr>
              <a:t>dhupa</a:t>
            </a:r>
            <a:r>
              <a:rPr lang="en-IN" sz="3600" b="1" kern="100" dirty="0">
                <a:latin typeface="Algerian" panose="04020705040A02060702" pitchFamily="82" charset="0"/>
                <a:ea typeface="Aptos" panose="020B0004020202020204" pitchFamily="34" charset="0"/>
                <a:cs typeface="Times New Roman" panose="02020603050405020304" pitchFamily="18" charset="0"/>
              </a:rPr>
              <a:t> </a:t>
            </a:r>
            <a:r>
              <a:rPr lang="en-IN" sz="3600" b="1" kern="100" dirty="0" err="1">
                <a:latin typeface="Algerian" panose="04020705040A02060702" pitchFamily="82" charset="0"/>
                <a:ea typeface="Aptos" panose="020B0004020202020204" pitchFamily="34" charset="0"/>
                <a:cs typeface="Times New Roman" panose="02020603050405020304" pitchFamily="18" charset="0"/>
              </a:rPr>
              <a:t>kalpa</a:t>
            </a:r>
            <a:r>
              <a:rPr lang="en-IN" sz="3600" b="1" kern="100" dirty="0">
                <a:latin typeface="Algerian" panose="04020705040A02060702" pitchFamily="82" charset="0"/>
                <a:ea typeface="Aptos" panose="020B0004020202020204" pitchFamily="34" charset="0"/>
                <a:cs typeface="Times New Roman" panose="02020603050405020304" pitchFamily="18" charset="0"/>
              </a:rPr>
              <a:t> </a:t>
            </a:r>
            <a:r>
              <a:rPr lang="en-IN" sz="3600" b="1" kern="100" dirty="0" err="1">
                <a:latin typeface="Algerian" panose="04020705040A02060702" pitchFamily="82" charset="0"/>
                <a:ea typeface="Aptos" panose="020B0004020202020204" pitchFamily="34" charset="0"/>
                <a:cs typeface="Times New Roman" panose="02020603050405020304" pitchFamily="18" charset="0"/>
              </a:rPr>
              <a:t>adhayaya</a:t>
            </a:r>
            <a:r>
              <a:rPr lang="en-IN" sz="3600" b="1" kern="100" dirty="0">
                <a:effectLst/>
                <a:latin typeface="Algerian" panose="04020705040A02060702" pitchFamily="82" charset="0"/>
                <a:ea typeface="Aptos" panose="020B0004020202020204" pitchFamily="34" charset="0"/>
                <a:cs typeface="Times New Roman" panose="02020603050405020304" pitchFamily="18" charset="0"/>
              </a:rPr>
              <a:t>  of KASHYAPA SAMHITA“</a:t>
            </a:r>
            <a:endParaRPr lang="en-IN" sz="3600" dirty="0">
              <a:latin typeface="Algerian" panose="04020705040A02060702" pitchFamily="82" charset="0"/>
            </a:endParaRPr>
          </a:p>
        </p:txBody>
      </p:sp>
    </p:spTree>
    <p:extLst>
      <p:ext uri="{BB962C8B-B14F-4D97-AF65-F5344CB8AC3E}">
        <p14:creationId xmlns:p14="http://schemas.microsoft.com/office/powerpoint/2010/main" val="763591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95CB7-7BDF-2D2D-3E84-96077F3CFEA0}"/>
              </a:ext>
            </a:extLst>
          </p:cNvPr>
          <p:cNvSpPr>
            <a:spLocks noGrp="1"/>
          </p:cNvSpPr>
          <p:nvPr>
            <p:ph type="title"/>
          </p:nvPr>
        </p:nvSpPr>
        <p:spPr>
          <a:xfrm>
            <a:off x="736341" y="355796"/>
            <a:ext cx="10515600" cy="1325563"/>
          </a:xfrm>
        </p:spPr>
        <p:txBody>
          <a:bodyPr>
            <a:normAutofit fontScale="90000"/>
          </a:bodyPr>
          <a:lstStyle/>
          <a:p>
            <a:pPr algn="ctr"/>
            <a:r>
              <a:rPr lang="en-US" b="1" dirty="0">
                <a:latin typeface="Algerian" panose="04020705040A02060702" pitchFamily="82" charset="0"/>
              </a:rPr>
              <a:t>All India Inter University Yoga Selection trails for representing RGUHS</a:t>
            </a:r>
            <a:endParaRPr lang="en-IN" b="1" dirty="0">
              <a:latin typeface="Algerian" panose="04020705040A02060702" pitchFamily="82" charset="0"/>
            </a:endParaRPr>
          </a:p>
        </p:txBody>
      </p:sp>
      <p:pic>
        <p:nvPicPr>
          <p:cNvPr id="5" name="Picture 4">
            <a:extLst>
              <a:ext uri="{FF2B5EF4-FFF2-40B4-BE49-F238E27FC236}">
                <a16:creationId xmlns:a16="http://schemas.microsoft.com/office/drawing/2014/main" id="{1F69A3C4-69AB-ECFC-BA5B-E3ECF13781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046453"/>
            <a:ext cx="8384585" cy="3811547"/>
          </a:xfrm>
          <a:prstGeom prst="rect">
            <a:avLst/>
          </a:prstGeom>
        </p:spPr>
      </p:pic>
      <p:sp>
        <p:nvSpPr>
          <p:cNvPr id="4" name="TextBox 3">
            <a:extLst>
              <a:ext uri="{FF2B5EF4-FFF2-40B4-BE49-F238E27FC236}">
                <a16:creationId xmlns:a16="http://schemas.microsoft.com/office/drawing/2014/main" id="{6E87B648-AB25-F29E-0B9D-BE88475816C3}"/>
              </a:ext>
            </a:extLst>
          </p:cNvPr>
          <p:cNvSpPr txBox="1"/>
          <p:nvPr/>
        </p:nvSpPr>
        <p:spPr>
          <a:xfrm>
            <a:off x="242596" y="2108718"/>
            <a:ext cx="10719318" cy="369332"/>
          </a:xfrm>
          <a:prstGeom prst="rect">
            <a:avLst/>
          </a:prstGeom>
          <a:noFill/>
        </p:spPr>
        <p:txBody>
          <a:bodyPr wrap="square" rtlCol="0">
            <a:spAutoFit/>
          </a:bodyPr>
          <a:lstStyle/>
          <a:p>
            <a:pPr algn="ctr"/>
            <a:r>
              <a:rPr lang="en-US" dirty="0"/>
              <a:t>All India Inter University Yoga Selection trails for representing RGUHS held on 27 oct 2025 to 28 oct 2025</a:t>
            </a:r>
            <a:endParaRPr lang="en-IN" dirty="0"/>
          </a:p>
        </p:txBody>
      </p:sp>
      <p:pic>
        <p:nvPicPr>
          <p:cNvPr id="7" name="Picture 6">
            <a:extLst>
              <a:ext uri="{FF2B5EF4-FFF2-40B4-BE49-F238E27FC236}">
                <a16:creationId xmlns:a16="http://schemas.microsoft.com/office/drawing/2014/main" id="{FF6BA07B-DB44-BE13-F4A9-AB175F8F817B}"/>
              </a:ext>
            </a:extLst>
          </p:cNvPr>
          <p:cNvPicPr>
            <a:picLocks noChangeAspect="1"/>
          </p:cNvPicPr>
          <p:nvPr/>
        </p:nvPicPr>
        <p:blipFill>
          <a:blip r:embed="rId3">
            <a:extLst>
              <a:ext uri="{28A0092B-C50C-407E-A947-70E740481C1C}">
                <a14:useLocalDpi xmlns:a14="http://schemas.microsoft.com/office/drawing/2010/main" val="0"/>
              </a:ext>
            </a:extLst>
          </a:blip>
          <a:srcRect t="520" r="3105" b="14642"/>
          <a:stretch>
            <a:fillRect/>
          </a:stretch>
        </p:blipFill>
        <p:spPr>
          <a:xfrm>
            <a:off x="8459234" y="3060445"/>
            <a:ext cx="3689226" cy="3811547"/>
          </a:xfrm>
          <a:prstGeom prst="rect">
            <a:avLst/>
          </a:prstGeom>
        </p:spPr>
      </p:pic>
    </p:spTree>
    <p:extLst>
      <p:ext uri="{BB962C8B-B14F-4D97-AF65-F5344CB8AC3E}">
        <p14:creationId xmlns:p14="http://schemas.microsoft.com/office/powerpoint/2010/main" val="33897523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C1465-6980-393E-0DF5-754A43CC14EF}"/>
              </a:ext>
            </a:extLst>
          </p:cNvPr>
          <p:cNvSpPr>
            <a:spLocks noGrp="1"/>
          </p:cNvSpPr>
          <p:nvPr>
            <p:ph type="title"/>
          </p:nvPr>
        </p:nvSpPr>
        <p:spPr/>
        <p:txBody>
          <a:bodyPr/>
          <a:lstStyle/>
          <a:p>
            <a:pPr algn="ctr"/>
            <a:r>
              <a:rPr lang="en-US" b="1" dirty="0">
                <a:latin typeface="Algerian" panose="04020705040A02060702" pitchFamily="82" charset="0"/>
              </a:rPr>
              <a:t>NUTRITION WEEK </a:t>
            </a:r>
            <a:endParaRPr lang="en-IN" b="1" dirty="0">
              <a:latin typeface="Algerian" panose="04020705040A02060702" pitchFamily="82" charset="0"/>
            </a:endParaRPr>
          </a:p>
        </p:txBody>
      </p:sp>
      <p:sp>
        <p:nvSpPr>
          <p:cNvPr id="5" name="TextBox 4">
            <a:extLst>
              <a:ext uri="{FF2B5EF4-FFF2-40B4-BE49-F238E27FC236}">
                <a16:creationId xmlns:a16="http://schemas.microsoft.com/office/drawing/2014/main" id="{CE275D20-BD0B-D257-69E1-50E14AF89974}"/>
              </a:ext>
            </a:extLst>
          </p:cNvPr>
          <p:cNvSpPr txBox="1"/>
          <p:nvPr/>
        </p:nvSpPr>
        <p:spPr>
          <a:xfrm>
            <a:off x="1744825" y="1504796"/>
            <a:ext cx="9451910" cy="1029256"/>
          </a:xfrm>
          <a:prstGeom prst="rect">
            <a:avLst/>
          </a:prstGeom>
          <a:noFill/>
        </p:spPr>
        <p:txBody>
          <a:bodyPr wrap="square">
            <a:spAutoFit/>
          </a:bodyPr>
          <a:lstStyle/>
          <a:p>
            <a:pPr algn="ctr">
              <a:lnSpc>
                <a:spcPct val="115000"/>
              </a:lnSpc>
              <a:spcAft>
                <a:spcPts val="1000"/>
              </a:spcAft>
              <a:buNone/>
            </a:pPr>
            <a:r>
              <a:rPr lang="en-US" sz="1800" b="1" dirty="0">
                <a:effectLst/>
                <a:latin typeface="Calibri" panose="020F0502020204030204" pitchFamily="34" charset="0"/>
                <a:ea typeface="SimSun" panose="02010600030101010101" pitchFamily="2" charset="-122"/>
                <a:cs typeface="Times New Roman" panose="02020603050405020304" pitchFamily="18" charset="0"/>
              </a:rPr>
              <a:t>A Continuing Medical Education (CME) </a:t>
            </a:r>
            <a:r>
              <a:rPr lang="en-US" sz="1800" b="1" dirty="0" err="1">
                <a:effectLst/>
                <a:latin typeface="Calibri" panose="020F0502020204030204" pitchFamily="34" charset="0"/>
                <a:ea typeface="SimSun" panose="02010600030101010101" pitchFamily="2" charset="-122"/>
                <a:cs typeface="Times New Roman" panose="02020603050405020304" pitchFamily="18" charset="0"/>
              </a:rPr>
              <a:t>programme</a:t>
            </a:r>
            <a:r>
              <a:rPr lang="en-US" sz="1800" b="1" dirty="0">
                <a:effectLst/>
                <a:latin typeface="Calibri" panose="020F0502020204030204" pitchFamily="34" charset="0"/>
                <a:ea typeface="SimSun" panose="02010600030101010101" pitchFamily="2" charset="-122"/>
                <a:cs typeface="Times New Roman" panose="02020603050405020304" pitchFamily="18" charset="0"/>
              </a:rPr>
              <a:t> on the theme “The Ayurvedic Nutrition Lens: Decoding Modern Diets with Ancient Wisdom” was organized by the Department of </a:t>
            </a:r>
            <a:r>
              <a:rPr lang="en-US" sz="1800" b="1" dirty="0" err="1">
                <a:effectLst/>
                <a:latin typeface="Calibri" panose="020F0502020204030204" pitchFamily="34" charset="0"/>
                <a:ea typeface="SimSun" panose="02010600030101010101" pitchFamily="2" charset="-122"/>
                <a:cs typeface="Times New Roman" panose="02020603050405020304" pitchFamily="18" charset="0"/>
              </a:rPr>
              <a:t>Swasthavritta</a:t>
            </a:r>
            <a:r>
              <a:rPr lang="en-US" sz="1800" b="1" dirty="0">
                <a:effectLst/>
                <a:latin typeface="Calibri" panose="020F0502020204030204" pitchFamily="34" charset="0"/>
                <a:ea typeface="SimSun" panose="02010600030101010101" pitchFamily="2" charset="-122"/>
                <a:cs typeface="Times New Roman" panose="02020603050405020304" pitchFamily="18" charset="0"/>
              </a:rPr>
              <a:t>.</a:t>
            </a:r>
            <a:endParaRPr lang="en-IN" sz="1800" b="1"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7" name="Picture 6">
            <a:extLst>
              <a:ext uri="{FF2B5EF4-FFF2-40B4-BE49-F238E27FC236}">
                <a16:creationId xmlns:a16="http://schemas.microsoft.com/office/drawing/2014/main" id="{D859359D-4BDE-B617-35AD-2BC7634F2EC1}"/>
              </a:ext>
            </a:extLst>
          </p:cNvPr>
          <p:cNvPicPr>
            <a:picLocks noChangeAspect="1"/>
          </p:cNvPicPr>
          <p:nvPr/>
        </p:nvPicPr>
        <p:blipFill>
          <a:blip r:embed="rId2">
            <a:extLst>
              <a:ext uri="{28A0092B-C50C-407E-A947-70E740481C1C}">
                <a14:useLocalDpi xmlns:a14="http://schemas.microsoft.com/office/drawing/2010/main" val="0"/>
              </a:ext>
            </a:extLst>
          </a:blip>
          <a:srcRect t="15935" r="-644" b="14461"/>
          <a:stretch>
            <a:fillRect/>
          </a:stretch>
        </p:blipFill>
        <p:spPr>
          <a:xfrm>
            <a:off x="-3" y="2771192"/>
            <a:ext cx="4432041" cy="4086808"/>
          </a:xfrm>
          <a:prstGeom prst="rect">
            <a:avLst/>
          </a:prstGeom>
        </p:spPr>
      </p:pic>
      <p:pic>
        <p:nvPicPr>
          <p:cNvPr id="9" name="Picture 8">
            <a:extLst>
              <a:ext uri="{FF2B5EF4-FFF2-40B4-BE49-F238E27FC236}">
                <a16:creationId xmlns:a16="http://schemas.microsoft.com/office/drawing/2014/main" id="{BC591D1A-7EEA-C714-9F9C-C0A7BC45C9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6482" y="2771190"/>
            <a:ext cx="5449079" cy="4086809"/>
          </a:xfrm>
          <a:prstGeom prst="rect">
            <a:avLst/>
          </a:prstGeom>
        </p:spPr>
      </p:pic>
      <p:pic>
        <p:nvPicPr>
          <p:cNvPr id="13" name="Picture 12">
            <a:extLst>
              <a:ext uri="{FF2B5EF4-FFF2-40B4-BE49-F238E27FC236}">
                <a16:creationId xmlns:a16="http://schemas.microsoft.com/office/drawing/2014/main" id="{7FE39087-CF6E-2F99-A605-7D985398636E}"/>
              </a:ext>
            </a:extLst>
          </p:cNvPr>
          <p:cNvPicPr>
            <a:picLocks noChangeAspect="1"/>
          </p:cNvPicPr>
          <p:nvPr/>
        </p:nvPicPr>
        <p:blipFill>
          <a:blip r:embed="rId4">
            <a:extLst>
              <a:ext uri="{28A0092B-C50C-407E-A947-70E740481C1C}">
                <a14:useLocalDpi xmlns:a14="http://schemas.microsoft.com/office/drawing/2010/main" val="0"/>
              </a:ext>
            </a:extLst>
          </a:blip>
          <a:srcRect l="11301" t="20757" r="41152" b="16598"/>
          <a:stretch>
            <a:fillRect/>
          </a:stretch>
        </p:blipFill>
        <p:spPr>
          <a:xfrm>
            <a:off x="9865561" y="2771189"/>
            <a:ext cx="2326439" cy="4086809"/>
          </a:xfrm>
          <a:prstGeom prst="rect">
            <a:avLst/>
          </a:prstGeom>
        </p:spPr>
      </p:pic>
    </p:spTree>
    <p:extLst>
      <p:ext uri="{BB962C8B-B14F-4D97-AF65-F5344CB8AC3E}">
        <p14:creationId xmlns:p14="http://schemas.microsoft.com/office/powerpoint/2010/main" val="3333387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19F19-E2E4-8052-D065-004410002686}"/>
              </a:ext>
            </a:extLst>
          </p:cNvPr>
          <p:cNvSpPr>
            <a:spLocks noGrp="1"/>
          </p:cNvSpPr>
          <p:nvPr>
            <p:ph type="title"/>
          </p:nvPr>
        </p:nvSpPr>
        <p:spPr>
          <a:xfrm>
            <a:off x="457200" y="365125"/>
            <a:ext cx="11374016" cy="1325563"/>
          </a:xfrm>
        </p:spPr>
        <p:txBody>
          <a:bodyPr>
            <a:noAutofit/>
          </a:bodyPr>
          <a:lstStyle/>
          <a:p>
            <a:pPr algn="ctr"/>
            <a:r>
              <a:rPr lang="en-US" sz="3600" b="1" dirty="0">
                <a:latin typeface="Algerian" panose="04020705040A02060702" pitchFamily="82" charset="0"/>
              </a:rPr>
              <a:t>NUTRITIOUS MEAL PREPARATION COMPETITION USING NITYASEVANEEYA DRAVYAS </a:t>
            </a:r>
            <a:endParaRPr lang="en-IN" sz="3600" b="1" dirty="0">
              <a:latin typeface="Algerian" panose="04020705040A02060702" pitchFamily="82" charset="0"/>
            </a:endParaRPr>
          </a:p>
        </p:txBody>
      </p:sp>
      <p:sp>
        <p:nvSpPr>
          <p:cNvPr id="5" name="TextBox 4">
            <a:extLst>
              <a:ext uri="{FF2B5EF4-FFF2-40B4-BE49-F238E27FC236}">
                <a16:creationId xmlns:a16="http://schemas.microsoft.com/office/drawing/2014/main" id="{CA9ACB29-B22D-58BF-7DB3-D027B9C342D1}"/>
              </a:ext>
            </a:extLst>
          </p:cNvPr>
          <p:cNvSpPr txBox="1"/>
          <p:nvPr/>
        </p:nvSpPr>
        <p:spPr>
          <a:xfrm>
            <a:off x="1779814" y="1690688"/>
            <a:ext cx="9407589" cy="923330"/>
          </a:xfrm>
          <a:prstGeom prst="rect">
            <a:avLst/>
          </a:prstGeom>
          <a:noFill/>
        </p:spPr>
        <p:txBody>
          <a:bodyPr wrap="square">
            <a:spAutoFit/>
          </a:bodyPr>
          <a:lstStyle/>
          <a:p>
            <a:pPr algn="ctr"/>
            <a:r>
              <a:rPr lang="en-US" sz="1800" b="1" dirty="0">
                <a:effectLst/>
                <a:latin typeface="Calibri" panose="020F0502020204030204" pitchFamily="34" charset="0"/>
                <a:ea typeface="SimSun" panose="02010600030101010101" pitchFamily="2" charset="-122"/>
                <a:cs typeface="Times New Roman" panose="02020603050405020304" pitchFamily="18" charset="0"/>
              </a:rPr>
              <a:t>The Nutritional Meal Plate Preparation Program using </a:t>
            </a:r>
            <a:r>
              <a:rPr lang="en-US" sz="1800" b="1" dirty="0" err="1">
                <a:effectLst/>
                <a:latin typeface="Calibri" panose="020F0502020204030204" pitchFamily="34" charset="0"/>
                <a:ea typeface="SimSun" panose="02010600030101010101" pitchFamily="2" charset="-122"/>
                <a:cs typeface="Times New Roman" panose="02020603050405020304" pitchFamily="18" charset="0"/>
              </a:rPr>
              <a:t>Nityasevaneeya</a:t>
            </a:r>
            <a:r>
              <a:rPr lang="en-US" sz="1800" b="1" dirty="0">
                <a:effectLst/>
                <a:latin typeface="Calibri" panose="020F0502020204030204" pitchFamily="34" charset="0"/>
                <a:ea typeface="SimSun" panose="02010600030101010101" pitchFamily="2" charset="-122"/>
                <a:cs typeface="Times New Roman" panose="02020603050405020304" pitchFamily="18" charset="0"/>
              </a:rPr>
              <a:t> Ahara was conducted with the objective of creating awareness about the importance of balanced meals, significance of </a:t>
            </a:r>
            <a:r>
              <a:rPr lang="en-US" sz="1800" b="1" dirty="0" err="1">
                <a:effectLst/>
                <a:latin typeface="Calibri" panose="020F0502020204030204" pitchFamily="34" charset="0"/>
                <a:ea typeface="SimSun" panose="02010600030101010101" pitchFamily="2" charset="-122"/>
                <a:cs typeface="Times New Roman" panose="02020603050405020304" pitchFamily="18" charset="0"/>
              </a:rPr>
              <a:t>Nityasevaneeya</a:t>
            </a:r>
            <a:r>
              <a:rPr lang="en-US" sz="1800" b="1" dirty="0">
                <a:effectLst/>
                <a:latin typeface="Calibri" panose="020F0502020204030204" pitchFamily="34" charset="0"/>
                <a:ea typeface="SimSun" panose="02010600030101010101" pitchFamily="2" charset="-122"/>
                <a:cs typeface="Times New Roman" panose="02020603050405020304" pitchFamily="18" charset="0"/>
              </a:rPr>
              <a:t> Ahara, hygienic cooking practices, and time management in food preparation. </a:t>
            </a:r>
            <a:endParaRPr lang="en-IN" b="1" dirty="0"/>
          </a:p>
        </p:txBody>
      </p:sp>
      <p:pic>
        <p:nvPicPr>
          <p:cNvPr id="7" name="Picture 6">
            <a:extLst>
              <a:ext uri="{FF2B5EF4-FFF2-40B4-BE49-F238E27FC236}">
                <a16:creationId xmlns:a16="http://schemas.microsoft.com/office/drawing/2014/main" id="{CD77BDAB-A1D7-7BB0-5D13-684A04BA46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220" y="3100095"/>
            <a:ext cx="5010539" cy="3757905"/>
          </a:xfrm>
          <a:prstGeom prst="rect">
            <a:avLst/>
          </a:prstGeom>
        </p:spPr>
      </p:pic>
      <p:pic>
        <p:nvPicPr>
          <p:cNvPr id="9" name="Picture 8">
            <a:extLst>
              <a:ext uri="{FF2B5EF4-FFF2-40B4-BE49-F238E27FC236}">
                <a16:creationId xmlns:a16="http://schemas.microsoft.com/office/drawing/2014/main" id="{691AD0DB-0CB6-8DEC-06F1-8257F59D23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38389" y="3100096"/>
            <a:ext cx="5010539" cy="3757904"/>
          </a:xfrm>
          <a:prstGeom prst="rect">
            <a:avLst/>
          </a:prstGeom>
        </p:spPr>
      </p:pic>
    </p:spTree>
    <p:extLst>
      <p:ext uri="{BB962C8B-B14F-4D97-AF65-F5344CB8AC3E}">
        <p14:creationId xmlns:p14="http://schemas.microsoft.com/office/powerpoint/2010/main" val="3692557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69194-0F5E-50CB-C91E-8C45237B371F}"/>
              </a:ext>
            </a:extLst>
          </p:cNvPr>
          <p:cNvSpPr>
            <a:spLocks noGrp="1"/>
          </p:cNvSpPr>
          <p:nvPr>
            <p:ph type="title"/>
          </p:nvPr>
        </p:nvSpPr>
        <p:spPr/>
        <p:txBody>
          <a:bodyPr/>
          <a:lstStyle/>
          <a:p>
            <a:pPr algn="ctr"/>
            <a:r>
              <a:rPr lang="en-US" b="1" dirty="0">
                <a:latin typeface="Algerian" panose="04020705040A02060702" pitchFamily="82" charset="0"/>
              </a:rPr>
              <a:t>WORKSHOP ON KRIYAKALPA</a:t>
            </a:r>
            <a:endParaRPr lang="en-IN" b="1" dirty="0">
              <a:latin typeface="Algerian" panose="04020705040A02060702" pitchFamily="82" charset="0"/>
            </a:endParaRPr>
          </a:p>
        </p:txBody>
      </p:sp>
      <p:pic>
        <p:nvPicPr>
          <p:cNvPr id="5" name="Picture 4">
            <a:extLst>
              <a:ext uri="{FF2B5EF4-FFF2-40B4-BE49-F238E27FC236}">
                <a16:creationId xmlns:a16="http://schemas.microsoft.com/office/drawing/2014/main" id="{5FDA5C59-DCB8-E40C-25F1-C2AFF32B0211}"/>
              </a:ext>
            </a:extLst>
          </p:cNvPr>
          <p:cNvPicPr>
            <a:picLocks noChangeAspect="1"/>
          </p:cNvPicPr>
          <p:nvPr/>
        </p:nvPicPr>
        <p:blipFill>
          <a:blip r:embed="rId2">
            <a:extLst>
              <a:ext uri="{28A0092B-C50C-407E-A947-70E740481C1C}">
                <a14:useLocalDpi xmlns:a14="http://schemas.microsoft.com/office/drawing/2010/main" val="0"/>
              </a:ext>
            </a:extLst>
          </a:blip>
          <a:srcRect t="39967" b="-1"/>
          <a:stretch>
            <a:fillRect/>
          </a:stretch>
        </p:blipFill>
        <p:spPr>
          <a:xfrm>
            <a:off x="1469985" y="2060516"/>
            <a:ext cx="4112896" cy="4797484"/>
          </a:xfrm>
          <a:prstGeom prst="rect">
            <a:avLst/>
          </a:prstGeom>
        </p:spPr>
      </p:pic>
      <p:pic>
        <p:nvPicPr>
          <p:cNvPr id="7" name="Picture 6">
            <a:extLst>
              <a:ext uri="{FF2B5EF4-FFF2-40B4-BE49-F238E27FC236}">
                <a16:creationId xmlns:a16="http://schemas.microsoft.com/office/drawing/2014/main" id="{6729510A-3490-437E-5552-4D864A5CB2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27755" y="2060516"/>
            <a:ext cx="3391972" cy="4797485"/>
          </a:xfrm>
          <a:prstGeom prst="rect">
            <a:avLst/>
          </a:prstGeom>
          <a:ln>
            <a:solidFill>
              <a:schemeClr val="tx1"/>
            </a:solidFill>
          </a:ln>
        </p:spPr>
      </p:pic>
    </p:spTree>
    <p:extLst>
      <p:ext uri="{BB962C8B-B14F-4D97-AF65-F5344CB8AC3E}">
        <p14:creationId xmlns:p14="http://schemas.microsoft.com/office/powerpoint/2010/main" val="409326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BDC77304-B68E-4348-7415-36177F296CB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1862" y="-5648"/>
            <a:ext cx="3860800" cy="6863647"/>
          </a:xfrm>
        </p:spPr>
      </p:pic>
      <p:pic>
        <p:nvPicPr>
          <p:cNvPr id="9" name="Picture 8">
            <a:extLst>
              <a:ext uri="{FF2B5EF4-FFF2-40B4-BE49-F238E27FC236}">
                <a16:creationId xmlns:a16="http://schemas.microsoft.com/office/drawing/2014/main" id="{6D8DF3DE-3C77-E895-7FFD-043629239F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49131" y="0"/>
            <a:ext cx="3860800" cy="6863642"/>
          </a:xfrm>
          <a:prstGeom prst="rect">
            <a:avLst/>
          </a:prstGeom>
        </p:spPr>
      </p:pic>
      <p:pic>
        <p:nvPicPr>
          <p:cNvPr id="11" name="Picture 10">
            <a:extLst>
              <a:ext uri="{FF2B5EF4-FFF2-40B4-BE49-F238E27FC236}">
                <a16:creationId xmlns:a16="http://schemas.microsoft.com/office/drawing/2014/main" id="{D02BE86F-7FA8-317C-F0E4-03250DAFD2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16240" y="0"/>
            <a:ext cx="3860800" cy="6863645"/>
          </a:xfrm>
          <a:prstGeom prst="rect">
            <a:avLst/>
          </a:prstGeom>
        </p:spPr>
      </p:pic>
    </p:spTree>
    <p:extLst>
      <p:ext uri="{BB962C8B-B14F-4D97-AF65-F5344CB8AC3E}">
        <p14:creationId xmlns:p14="http://schemas.microsoft.com/office/powerpoint/2010/main" val="1523872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E590F-975A-F79E-9268-9066B32895D1}"/>
              </a:ext>
            </a:extLst>
          </p:cNvPr>
          <p:cNvSpPr>
            <a:spLocks noGrp="1"/>
          </p:cNvSpPr>
          <p:nvPr>
            <p:ph type="title"/>
          </p:nvPr>
        </p:nvSpPr>
        <p:spPr/>
        <p:txBody>
          <a:bodyPr/>
          <a:lstStyle/>
          <a:p>
            <a:pPr algn="ctr"/>
            <a:r>
              <a:rPr lang="en-US" b="1" dirty="0" err="1">
                <a:latin typeface="Algerian" panose="04020705040A02060702" pitchFamily="82" charset="0"/>
              </a:rPr>
              <a:t>GENeRAL</a:t>
            </a:r>
            <a:r>
              <a:rPr lang="en-US" b="1" dirty="0">
                <a:latin typeface="Algerian" panose="04020705040A02060702" pitchFamily="82" charset="0"/>
              </a:rPr>
              <a:t> CAMP </a:t>
            </a:r>
            <a:endParaRPr lang="en-IN" b="1" dirty="0">
              <a:latin typeface="Algerian" panose="04020705040A02060702" pitchFamily="82" charset="0"/>
            </a:endParaRPr>
          </a:p>
        </p:txBody>
      </p:sp>
      <p:sp>
        <p:nvSpPr>
          <p:cNvPr id="6" name="TextBox 5">
            <a:extLst>
              <a:ext uri="{FF2B5EF4-FFF2-40B4-BE49-F238E27FC236}">
                <a16:creationId xmlns:a16="http://schemas.microsoft.com/office/drawing/2014/main" id="{FB4F1F6C-873A-501D-806E-14FC5B426A81}"/>
              </a:ext>
            </a:extLst>
          </p:cNvPr>
          <p:cNvSpPr txBox="1"/>
          <p:nvPr/>
        </p:nvSpPr>
        <p:spPr>
          <a:xfrm>
            <a:off x="838199" y="1690688"/>
            <a:ext cx="8918643" cy="369332"/>
          </a:xfrm>
          <a:prstGeom prst="rect">
            <a:avLst/>
          </a:prstGeom>
          <a:noFill/>
        </p:spPr>
        <p:txBody>
          <a:bodyPr wrap="square">
            <a:spAutoFit/>
          </a:bodyPr>
          <a:lstStyle/>
          <a:p>
            <a:pPr algn="ctr"/>
            <a:r>
              <a:rPr lang="en-US" b="1" dirty="0">
                <a:latin typeface="Times New Roman" panose="02020603050405020304" pitchFamily="18" charset="0"/>
                <a:ea typeface="Calibri" panose="020F0502020204030204" pitchFamily="34" charset="0"/>
              </a:rPr>
              <a:t>ON 31-07-2025 GENERAL CAMP HELD AT MARUTHI HIGH SCHOOL TATHGUNI</a:t>
            </a:r>
            <a:r>
              <a:rPr lang="en-IN" b="1" dirty="0">
                <a:latin typeface="Times New Roman" panose="02020603050405020304" pitchFamily="18" charset="0"/>
                <a:ea typeface="Calibri" panose="020F0502020204030204" pitchFamily="34" charset="0"/>
              </a:rPr>
              <a:t> </a:t>
            </a:r>
            <a:endParaRPr lang="en-IN" dirty="0"/>
          </a:p>
        </p:txBody>
      </p:sp>
      <p:pic>
        <p:nvPicPr>
          <p:cNvPr id="3" name="Picture 2">
            <a:extLst>
              <a:ext uri="{FF2B5EF4-FFF2-40B4-BE49-F238E27FC236}">
                <a16:creationId xmlns:a16="http://schemas.microsoft.com/office/drawing/2014/main" id="{D1EC252B-AA67-D278-4B7D-F1C4BB69EA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198" y="282493"/>
            <a:ext cx="1264006" cy="1243782"/>
          </a:xfrm>
          <a:prstGeom prst="rect">
            <a:avLst/>
          </a:prstGeom>
        </p:spPr>
      </p:pic>
      <p:pic>
        <p:nvPicPr>
          <p:cNvPr id="5" name="Picture 4">
            <a:extLst>
              <a:ext uri="{FF2B5EF4-FFF2-40B4-BE49-F238E27FC236}">
                <a16:creationId xmlns:a16="http://schemas.microsoft.com/office/drawing/2014/main" id="{46622855-EB17-7252-6D6C-2C99F1C22AB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18620"/>
            <a:ext cx="6452507" cy="4839380"/>
          </a:xfrm>
          <a:prstGeom prst="rect">
            <a:avLst/>
          </a:prstGeom>
        </p:spPr>
      </p:pic>
      <p:pic>
        <p:nvPicPr>
          <p:cNvPr id="9" name="Picture 8">
            <a:extLst>
              <a:ext uri="{FF2B5EF4-FFF2-40B4-BE49-F238E27FC236}">
                <a16:creationId xmlns:a16="http://schemas.microsoft.com/office/drawing/2014/main" id="{5D15BECC-0335-BDC0-9D74-C09331F45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52507" y="2039320"/>
            <a:ext cx="5739493" cy="4839380"/>
          </a:xfrm>
          <a:prstGeom prst="rect">
            <a:avLst/>
          </a:prstGeom>
        </p:spPr>
      </p:pic>
    </p:spTree>
    <p:extLst>
      <p:ext uri="{BB962C8B-B14F-4D97-AF65-F5344CB8AC3E}">
        <p14:creationId xmlns:p14="http://schemas.microsoft.com/office/powerpoint/2010/main" val="35444945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B9E3E10-E934-7DE1-ED51-3ECFF5ABF9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5143500" cy="6858000"/>
          </a:xfrm>
          <a:prstGeom prst="rect">
            <a:avLst/>
          </a:prstGeom>
        </p:spPr>
      </p:pic>
      <p:pic>
        <p:nvPicPr>
          <p:cNvPr id="11" name="Picture 10">
            <a:extLst>
              <a:ext uri="{FF2B5EF4-FFF2-40B4-BE49-F238E27FC236}">
                <a16:creationId xmlns:a16="http://schemas.microsoft.com/office/drawing/2014/main" id="{7969F241-C2DA-99BD-BC7F-1F538A3800EC}"/>
              </a:ext>
            </a:extLst>
          </p:cNvPr>
          <p:cNvPicPr>
            <a:picLocks noChangeAspect="1"/>
          </p:cNvPicPr>
          <p:nvPr/>
        </p:nvPicPr>
        <p:blipFill>
          <a:blip r:embed="rId3">
            <a:extLst>
              <a:ext uri="{28A0092B-C50C-407E-A947-70E740481C1C}">
                <a14:useLocalDpi xmlns:a14="http://schemas.microsoft.com/office/drawing/2010/main" val="0"/>
              </a:ext>
            </a:extLst>
          </a:blip>
          <a:srcRect l="23168" t="1693" r="10135"/>
          <a:stretch>
            <a:fillRect/>
          </a:stretch>
        </p:blipFill>
        <p:spPr>
          <a:xfrm>
            <a:off x="5143500" y="0"/>
            <a:ext cx="4449536" cy="3217103"/>
          </a:xfrm>
          <a:prstGeom prst="rect">
            <a:avLst/>
          </a:prstGeom>
        </p:spPr>
      </p:pic>
      <p:pic>
        <p:nvPicPr>
          <p:cNvPr id="13" name="Picture 12">
            <a:extLst>
              <a:ext uri="{FF2B5EF4-FFF2-40B4-BE49-F238E27FC236}">
                <a16:creationId xmlns:a16="http://schemas.microsoft.com/office/drawing/2014/main" id="{BD5A741C-3161-34F9-166C-10CB3F5A299A}"/>
              </a:ext>
            </a:extLst>
          </p:cNvPr>
          <p:cNvPicPr>
            <a:picLocks noChangeAspect="1"/>
          </p:cNvPicPr>
          <p:nvPr/>
        </p:nvPicPr>
        <p:blipFill>
          <a:blip r:embed="rId4">
            <a:extLst>
              <a:ext uri="{28A0092B-C50C-407E-A947-70E740481C1C}">
                <a14:useLocalDpi xmlns:a14="http://schemas.microsoft.com/office/drawing/2010/main" val="0"/>
              </a:ext>
            </a:extLst>
          </a:blip>
          <a:srcRect l="10824" t="16496" r="9562" b="12533"/>
          <a:stretch>
            <a:fillRect/>
          </a:stretch>
        </p:blipFill>
        <p:spPr>
          <a:xfrm>
            <a:off x="5143500" y="3217103"/>
            <a:ext cx="7048500" cy="3698156"/>
          </a:xfrm>
          <a:prstGeom prst="rect">
            <a:avLst/>
          </a:prstGeom>
        </p:spPr>
      </p:pic>
      <p:pic>
        <p:nvPicPr>
          <p:cNvPr id="15" name="Picture 14">
            <a:extLst>
              <a:ext uri="{FF2B5EF4-FFF2-40B4-BE49-F238E27FC236}">
                <a16:creationId xmlns:a16="http://schemas.microsoft.com/office/drawing/2014/main" id="{F50F69F1-2130-C904-1C32-4CA14EDAD7C0}"/>
              </a:ext>
            </a:extLst>
          </p:cNvPr>
          <p:cNvPicPr>
            <a:picLocks noChangeAspect="1"/>
          </p:cNvPicPr>
          <p:nvPr/>
        </p:nvPicPr>
        <p:blipFill>
          <a:blip r:embed="rId5">
            <a:extLst>
              <a:ext uri="{28A0092B-C50C-407E-A947-70E740481C1C}">
                <a14:useLocalDpi xmlns:a14="http://schemas.microsoft.com/office/drawing/2010/main" val="0"/>
              </a:ext>
            </a:extLst>
          </a:blip>
          <a:srcRect l="4600" t="20924" r="9900" b="1901"/>
          <a:stretch>
            <a:fillRect/>
          </a:stretch>
        </p:blipFill>
        <p:spPr>
          <a:xfrm>
            <a:off x="9593036" y="0"/>
            <a:ext cx="2645654" cy="3184070"/>
          </a:xfrm>
          <a:prstGeom prst="rect">
            <a:avLst/>
          </a:prstGeom>
        </p:spPr>
      </p:pic>
    </p:spTree>
    <p:extLst>
      <p:ext uri="{BB962C8B-B14F-4D97-AF65-F5344CB8AC3E}">
        <p14:creationId xmlns:p14="http://schemas.microsoft.com/office/powerpoint/2010/main" val="20374101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6279FDF-47B8-84AA-D05E-5F34D4D9D11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259840" y="20320"/>
            <a:ext cx="9144000" cy="6835141"/>
          </a:xfrm>
        </p:spPr>
      </p:pic>
    </p:spTree>
    <p:extLst>
      <p:ext uri="{BB962C8B-B14F-4D97-AF65-F5344CB8AC3E}">
        <p14:creationId xmlns:p14="http://schemas.microsoft.com/office/powerpoint/2010/main" val="270722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46EEA-1472-F03C-0F20-3558424097A0}"/>
              </a:ext>
            </a:extLst>
          </p:cNvPr>
          <p:cNvSpPr>
            <a:spLocks noGrp="1"/>
          </p:cNvSpPr>
          <p:nvPr>
            <p:ph type="title"/>
          </p:nvPr>
        </p:nvSpPr>
        <p:spPr>
          <a:xfrm>
            <a:off x="370703" y="365125"/>
            <a:ext cx="11335265" cy="1325563"/>
          </a:xfrm>
        </p:spPr>
        <p:txBody>
          <a:bodyPr>
            <a:noAutofit/>
          </a:bodyPr>
          <a:lstStyle/>
          <a:p>
            <a:r>
              <a:rPr lang="en-US" sz="3800" b="1" dirty="0">
                <a:latin typeface="Algerian" panose="04020705040A02060702" pitchFamily="82" charset="0"/>
              </a:rPr>
              <a:t>PUBLIC AWARENESS PROGRAMME - HEALTH TALK</a:t>
            </a:r>
            <a:br>
              <a:rPr lang="en-IN" sz="3800" b="1" dirty="0">
                <a:latin typeface="Algerian" panose="04020705040A02060702" pitchFamily="82" charset="0"/>
              </a:rPr>
            </a:br>
            <a:endParaRPr lang="en-IN" sz="3800" b="1" dirty="0">
              <a:latin typeface="Algerian" panose="04020705040A02060702" pitchFamily="82" charset="0"/>
            </a:endParaRPr>
          </a:p>
        </p:txBody>
      </p:sp>
      <p:sp>
        <p:nvSpPr>
          <p:cNvPr id="4" name="TextBox 3">
            <a:extLst>
              <a:ext uri="{FF2B5EF4-FFF2-40B4-BE49-F238E27FC236}">
                <a16:creationId xmlns:a16="http://schemas.microsoft.com/office/drawing/2014/main" id="{C9DDCEE7-8EA9-A4BE-44F9-8BFDDA413EDF}"/>
              </a:ext>
            </a:extLst>
          </p:cNvPr>
          <p:cNvSpPr txBox="1"/>
          <p:nvPr/>
        </p:nvSpPr>
        <p:spPr>
          <a:xfrm>
            <a:off x="1062681" y="1414720"/>
            <a:ext cx="9770076" cy="646331"/>
          </a:xfrm>
          <a:prstGeom prst="rect">
            <a:avLst/>
          </a:prstGeom>
          <a:noFill/>
        </p:spPr>
        <p:txBody>
          <a:bodyPr wrap="square" rtlCol="0">
            <a:spAutoFit/>
          </a:bodyPr>
          <a:lstStyle/>
          <a:p>
            <a:r>
              <a:rPr lang="en-US" b="1" dirty="0"/>
              <a:t>A Public Awareness </a:t>
            </a:r>
            <a:r>
              <a:rPr lang="en-US" b="1" dirty="0" err="1"/>
              <a:t>Programme</a:t>
            </a:r>
            <a:r>
              <a:rPr lang="en-US" b="1" dirty="0"/>
              <a:t> was organized on 16th September 2025 at </a:t>
            </a:r>
            <a:r>
              <a:rPr lang="en-US" b="1" dirty="0" err="1"/>
              <a:t>Anganavadi</a:t>
            </a:r>
            <a:r>
              <a:rPr lang="en-US" b="1" dirty="0"/>
              <a:t>, </a:t>
            </a:r>
            <a:r>
              <a:rPr lang="en-US" b="1" dirty="0" err="1"/>
              <a:t>Saludoddi</a:t>
            </a:r>
            <a:r>
              <a:rPr lang="en-US" b="1" dirty="0"/>
              <a:t> Grama, Bengaluru on the theme “Nutritious Diet for Preventing Obesity.”</a:t>
            </a:r>
            <a:endParaRPr lang="en-IN" b="1" dirty="0"/>
          </a:p>
        </p:txBody>
      </p:sp>
      <p:pic>
        <p:nvPicPr>
          <p:cNvPr id="6" name="Picture 5">
            <a:extLst>
              <a:ext uri="{FF2B5EF4-FFF2-40B4-BE49-F238E27FC236}">
                <a16:creationId xmlns:a16="http://schemas.microsoft.com/office/drawing/2014/main" id="{5F8E6812-75E2-1DC3-5E2F-B3A5265267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703" y="2489887"/>
            <a:ext cx="5824151" cy="4368113"/>
          </a:xfrm>
          <a:prstGeom prst="rect">
            <a:avLst/>
          </a:prstGeom>
        </p:spPr>
      </p:pic>
      <p:pic>
        <p:nvPicPr>
          <p:cNvPr id="8" name="Picture 7">
            <a:extLst>
              <a:ext uri="{FF2B5EF4-FFF2-40B4-BE49-F238E27FC236}">
                <a16:creationId xmlns:a16="http://schemas.microsoft.com/office/drawing/2014/main" id="{70EE6635-9ABC-F164-EDC5-4D7E957C55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30553" y="2489887"/>
            <a:ext cx="5824150" cy="4368113"/>
          </a:xfrm>
          <a:prstGeom prst="rect">
            <a:avLst/>
          </a:prstGeom>
        </p:spPr>
      </p:pic>
    </p:spTree>
    <p:extLst>
      <p:ext uri="{BB962C8B-B14F-4D97-AF65-F5344CB8AC3E}">
        <p14:creationId xmlns:p14="http://schemas.microsoft.com/office/powerpoint/2010/main" val="235762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06F905-4038-7E89-A6C9-30A93A0F0E0A}"/>
              </a:ext>
            </a:extLst>
          </p:cNvPr>
          <p:cNvSpPr>
            <a:spLocks noGrp="1"/>
          </p:cNvSpPr>
          <p:nvPr>
            <p:ph type="title"/>
          </p:nvPr>
        </p:nvSpPr>
        <p:spPr>
          <a:xfrm>
            <a:off x="762000" y="16469"/>
            <a:ext cx="10515600" cy="1325563"/>
          </a:xfrm>
        </p:spPr>
        <p:txBody>
          <a:bodyPr/>
          <a:lstStyle/>
          <a:p>
            <a:pPr algn="ctr"/>
            <a:r>
              <a:rPr lang="en-US" b="1" dirty="0">
                <a:latin typeface="Algerian" panose="04020705040A02060702" pitchFamily="82" charset="0"/>
              </a:rPr>
              <a:t>REPUBLIC DAY</a:t>
            </a:r>
            <a:endParaRPr lang="en-IN" b="1" dirty="0">
              <a:latin typeface="Algerian" panose="04020705040A02060702" pitchFamily="82" charset="0"/>
            </a:endParaRPr>
          </a:p>
        </p:txBody>
      </p:sp>
      <p:sp>
        <p:nvSpPr>
          <p:cNvPr id="7" name="TextBox 6">
            <a:extLst>
              <a:ext uri="{FF2B5EF4-FFF2-40B4-BE49-F238E27FC236}">
                <a16:creationId xmlns:a16="http://schemas.microsoft.com/office/drawing/2014/main" id="{47DA2EBB-C7F7-3BCF-881F-E465DF687705}"/>
              </a:ext>
            </a:extLst>
          </p:cNvPr>
          <p:cNvSpPr txBox="1"/>
          <p:nvPr/>
        </p:nvSpPr>
        <p:spPr>
          <a:xfrm>
            <a:off x="141335" y="930730"/>
            <a:ext cx="11647893" cy="1246495"/>
          </a:xfrm>
          <a:prstGeom prst="rect">
            <a:avLst/>
          </a:prstGeom>
          <a:noFill/>
        </p:spPr>
        <p:txBody>
          <a:bodyPr wrap="square">
            <a:spAutoFit/>
          </a:bodyPr>
          <a:lstStyle/>
          <a:p>
            <a:r>
              <a:rPr lang="en-IN" sz="2500" dirty="0">
                <a:effectLst/>
                <a:latin typeface="Times New Roman" panose="02020603050405020304" pitchFamily="18" charset="0"/>
                <a:ea typeface="Calibri" panose="020F0502020204030204" pitchFamily="34" charset="0"/>
              </a:rPr>
              <a:t>76</a:t>
            </a:r>
            <a:r>
              <a:rPr lang="en-IN" sz="2500" baseline="30000" dirty="0">
                <a:effectLst/>
                <a:latin typeface="Times New Roman" panose="02020603050405020304" pitchFamily="18" charset="0"/>
                <a:ea typeface="Calibri" panose="020F0502020204030204" pitchFamily="34" charset="0"/>
              </a:rPr>
              <a:t>th</a:t>
            </a:r>
            <a:r>
              <a:rPr lang="en-IN" sz="2500" dirty="0">
                <a:effectLst/>
                <a:latin typeface="Times New Roman" panose="02020603050405020304" pitchFamily="18" charset="0"/>
                <a:ea typeface="Calibri" panose="020F0502020204030204" pitchFamily="34" charset="0"/>
              </a:rPr>
              <a:t> Republic day was held on 26.01.2025 at Assembly Hall of HAMCH, Bengaluru, followed by a speech by </a:t>
            </a:r>
            <a:r>
              <a:rPr lang="en-IN" sz="2500" b="1" dirty="0">
                <a:latin typeface="Times New Roman" panose="02020603050405020304" pitchFamily="18" charset="0"/>
              </a:rPr>
              <a:t>Dr Chandrashekhar</a:t>
            </a:r>
            <a:r>
              <a:rPr lang="en-IN" sz="2500" dirty="0">
                <a:latin typeface="Times New Roman" panose="02020603050405020304" pitchFamily="18" charset="0"/>
              </a:rPr>
              <a:t>, managing trustee Suraksha blood centre and </a:t>
            </a:r>
            <a:r>
              <a:rPr lang="en-IN" sz="2500" b="1" dirty="0">
                <a:latin typeface="Times New Roman" panose="02020603050405020304" pitchFamily="18" charset="0"/>
              </a:rPr>
              <a:t>Mrs Latha Manjunath </a:t>
            </a:r>
            <a:r>
              <a:rPr lang="en-IN" sz="2500" dirty="0">
                <a:latin typeface="Times New Roman" panose="02020603050405020304" pitchFamily="18" charset="0"/>
              </a:rPr>
              <a:t>president of grama panchayat </a:t>
            </a:r>
            <a:r>
              <a:rPr lang="en-IN" sz="2500" dirty="0">
                <a:latin typeface="Times New Roman" panose="02020603050405020304" pitchFamily="18" charset="0"/>
                <a:ea typeface="Calibri" panose="020F0502020204030204" pitchFamily="34" charset="0"/>
              </a:rPr>
              <a:t> </a:t>
            </a:r>
            <a:r>
              <a:rPr lang="en-IN" sz="2500" dirty="0">
                <a:effectLst/>
                <a:latin typeface="Times New Roman" panose="02020603050405020304" pitchFamily="18" charset="0"/>
                <a:ea typeface="Calibri" panose="020F0502020204030204" pitchFamily="34" charset="0"/>
              </a:rPr>
              <a:t>about Republic India</a:t>
            </a:r>
            <a:endParaRPr lang="en-IN" sz="2500" dirty="0">
              <a:latin typeface="Times New Roman" panose="02020603050405020304" pitchFamily="18" charset="0"/>
            </a:endParaRPr>
          </a:p>
        </p:txBody>
      </p:sp>
      <p:pic>
        <p:nvPicPr>
          <p:cNvPr id="3" name="Picture 2">
            <a:extLst>
              <a:ext uri="{FF2B5EF4-FFF2-40B4-BE49-F238E27FC236}">
                <a16:creationId xmlns:a16="http://schemas.microsoft.com/office/drawing/2014/main" id="{DA5117CE-B5A6-091F-ED33-734971B209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0"/>
            <a:ext cx="1096566" cy="1079021"/>
          </a:xfrm>
          <a:prstGeom prst="rect">
            <a:avLst/>
          </a:prstGeom>
        </p:spPr>
      </p:pic>
      <p:pic>
        <p:nvPicPr>
          <p:cNvPr id="6" name="Picture 5">
            <a:extLst>
              <a:ext uri="{FF2B5EF4-FFF2-40B4-BE49-F238E27FC236}">
                <a16:creationId xmlns:a16="http://schemas.microsoft.com/office/drawing/2014/main" id="{1AD7A8CC-33E7-E50F-20A4-C61421660D1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464" y="2265362"/>
            <a:ext cx="2476500" cy="2955290"/>
          </a:xfrm>
          <a:prstGeom prst="rect">
            <a:avLst/>
          </a:prstGeom>
          <a:noFill/>
          <a:ln>
            <a:noFill/>
          </a:ln>
        </p:spPr>
      </p:pic>
      <p:pic>
        <p:nvPicPr>
          <p:cNvPr id="8" name="Picture 7">
            <a:extLst>
              <a:ext uri="{FF2B5EF4-FFF2-40B4-BE49-F238E27FC236}">
                <a16:creationId xmlns:a16="http://schemas.microsoft.com/office/drawing/2014/main" id="{49026B6B-52A7-1733-52F8-B3811DC08CA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1487" b="15695"/>
          <a:stretch/>
        </p:blipFill>
        <p:spPr bwMode="auto">
          <a:xfrm>
            <a:off x="7004304" y="2265361"/>
            <a:ext cx="5187696" cy="4551147"/>
          </a:xfrm>
          <a:prstGeom prst="rect">
            <a:avLst/>
          </a:prstGeom>
          <a:noFill/>
          <a:ln>
            <a:noFill/>
          </a:ln>
          <a:extLst>
            <a:ext uri="{53640926-AAD7-44D8-BBD7-CCE9431645EC}">
              <a14:shadowObscured xmlns:a14="http://schemas.microsoft.com/office/drawing/2010/main"/>
            </a:ext>
          </a:extLst>
        </p:spPr>
      </p:pic>
      <p:pic>
        <p:nvPicPr>
          <p:cNvPr id="9" name="Picture 8">
            <a:extLst>
              <a:ext uri="{FF2B5EF4-FFF2-40B4-BE49-F238E27FC236}">
                <a16:creationId xmlns:a16="http://schemas.microsoft.com/office/drawing/2014/main" id="{6BD36C35-2EA6-6385-A2CC-DB191EB0C94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494964" y="2265361"/>
            <a:ext cx="4491051" cy="4589130"/>
          </a:xfrm>
          <a:prstGeom prst="rect">
            <a:avLst/>
          </a:prstGeom>
          <a:noFill/>
          <a:ln>
            <a:noFill/>
          </a:ln>
        </p:spPr>
      </p:pic>
      <p:pic>
        <p:nvPicPr>
          <p:cNvPr id="10" name="Picture 9">
            <a:extLst>
              <a:ext uri="{FF2B5EF4-FFF2-40B4-BE49-F238E27FC236}">
                <a16:creationId xmlns:a16="http://schemas.microsoft.com/office/drawing/2014/main" id="{D819D5BC-7429-76B4-301B-E7570FA6F7C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7123" r="740" b="24869"/>
          <a:stretch>
            <a:fillRect/>
          </a:stretch>
        </p:blipFill>
        <p:spPr bwMode="auto">
          <a:xfrm>
            <a:off x="18288" y="5220652"/>
            <a:ext cx="2476500" cy="167536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379165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C466C-A28C-5A0B-5BAF-A4ACA7DCDDEB}"/>
              </a:ext>
            </a:extLst>
          </p:cNvPr>
          <p:cNvSpPr>
            <a:spLocks noGrp="1"/>
          </p:cNvSpPr>
          <p:nvPr>
            <p:ph type="title"/>
          </p:nvPr>
        </p:nvSpPr>
        <p:spPr/>
        <p:txBody>
          <a:bodyPr/>
          <a:lstStyle/>
          <a:p>
            <a:pPr algn="ctr"/>
            <a:r>
              <a:rPr lang="en-IN" b="1" dirty="0">
                <a:latin typeface="Algerian" panose="04020705040A02060702" pitchFamily="82" charset="0"/>
              </a:rPr>
              <a:t>SCHOOL OUTREACH  PROGRAMME</a:t>
            </a:r>
          </a:p>
        </p:txBody>
      </p:sp>
      <p:sp>
        <p:nvSpPr>
          <p:cNvPr id="4" name="TextBox 3">
            <a:extLst>
              <a:ext uri="{FF2B5EF4-FFF2-40B4-BE49-F238E27FC236}">
                <a16:creationId xmlns:a16="http://schemas.microsoft.com/office/drawing/2014/main" id="{5F2DABD5-51FD-2FB4-AD22-8FB3F05D0941}"/>
              </a:ext>
            </a:extLst>
          </p:cNvPr>
          <p:cNvSpPr txBox="1"/>
          <p:nvPr/>
        </p:nvSpPr>
        <p:spPr>
          <a:xfrm>
            <a:off x="1777092" y="1583872"/>
            <a:ext cx="8637815" cy="1200329"/>
          </a:xfrm>
          <a:prstGeom prst="rect">
            <a:avLst/>
          </a:prstGeom>
          <a:noFill/>
        </p:spPr>
        <p:txBody>
          <a:bodyPr wrap="square" rtlCol="0">
            <a:spAutoFit/>
          </a:bodyPr>
          <a:lstStyle/>
          <a:p>
            <a:r>
              <a:rPr lang="en-IN" b="1" dirty="0"/>
              <a:t>The school outreach programme was organized on the  occasion of Ayurveda day, an interaction with students regarding Ayurveda principles like </a:t>
            </a:r>
            <a:r>
              <a:rPr lang="en-IN" b="1" dirty="0" err="1"/>
              <a:t>Dinacharya</a:t>
            </a:r>
            <a:r>
              <a:rPr lang="en-IN" b="1" dirty="0"/>
              <a:t>, </a:t>
            </a:r>
            <a:r>
              <a:rPr lang="en-IN" b="1" dirty="0" err="1"/>
              <a:t>Viruddha</a:t>
            </a:r>
            <a:r>
              <a:rPr lang="en-IN" b="1" dirty="0"/>
              <a:t> Ahara and common ailments of the students were addressed with simple ayurveda health tips to improve the quality of life.</a:t>
            </a:r>
          </a:p>
        </p:txBody>
      </p:sp>
      <p:pic>
        <p:nvPicPr>
          <p:cNvPr id="5" name="Picture 4">
            <a:extLst>
              <a:ext uri="{FF2B5EF4-FFF2-40B4-BE49-F238E27FC236}">
                <a16:creationId xmlns:a16="http://schemas.microsoft.com/office/drawing/2014/main" id="{C526D688-F132-E3E1-C967-509AECCFC385}"/>
              </a:ext>
            </a:extLst>
          </p:cNvPr>
          <p:cNvPicPr>
            <a:picLocks noChangeAspect="1"/>
          </p:cNvPicPr>
          <p:nvPr/>
        </p:nvPicPr>
        <p:blipFill>
          <a:blip r:embed="rId2"/>
          <a:srcRect t="29342" r="10210"/>
          <a:stretch>
            <a:fillRect/>
          </a:stretch>
        </p:blipFill>
        <p:spPr bwMode="auto">
          <a:xfrm>
            <a:off x="319133" y="3165566"/>
            <a:ext cx="5146312" cy="3037114"/>
          </a:xfrm>
          <a:prstGeom prst="rect">
            <a:avLst/>
          </a:prstGeom>
          <a:noFill/>
          <a:ln w="9525">
            <a:noFill/>
            <a:miter lim="800000"/>
            <a:headEnd/>
            <a:tailEnd/>
          </a:ln>
        </p:spPr>
      </p:pic>
      <p:pic>
        <p:nvPicPr>
          <p:cNvPr id="7" name="Picture 6">
            <a:extLst>
              <a:ext uri="{FF2B5EF4-FFF2-40B4-BE49-F238E27FC236}">
                <a16:creationId xmlns:a16="http://schemas.microsoft.com/office/drawing/2014/main" id="{EC71ECD0-2AB5-734D-2127-DC62CB925877}"/>
              </a:ext>
            </a:extLst>
          </p:cNvPr>
          <p:cNvPicPr>
            <a:picLocks noChangeAspect="1"/>
          </p:cNvPicPr>
          <p:nvPr/>
        </p:nvPicPr>
        <p:blipFill>
          <a:blip r:embed="rId3"/>
          <a:srcRect t="13903"/>
          <a:stretch>
            <a:fillRect/>
          </a:stretch>
        </p:blipFill>
        <p:spPr bwMode="auto">
          <a:xfrm>
            <a:off x="5460596" y="3165566"/>
            <a:ext cx="6412271" cy="3037114"/>
          </a:xfrm>
          <a:prstGeom prst="rect">
            <a:avLst/>
          </a:prstGeom>
          <a:noFill/>
          <a:ln w="9525">
            <a:noFill/>
            <a:miter lim="800000"/>
            <a:headEnd/>
            <a:tailEnd/>
          </a:ln>
        </p:spPr>
      </p:pic>
    </p:spTree>
    <p:extLst>
      <p:ext uri="{BB962C8B-B14F-4D97-AF65-F5344CB8AC3E}">
        <p14:creationId xmlns:p14="http://schemas.microsoft.com/office/powerpoint/2010/main" val="1359665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7A80EF-1C59-2585-6F9A-FEB77EBF23A1}"/>
              </a:ext>
            </a:extLst>
          </p:cNvPr>
          <p:cNvSpPr>
            <a:spLocks noGrp="1"/>
          </p:cNvSpPr>
          <p:nvPr>
            <p:ph type="title"/>
          </p:nvPr>
        </p:nvSpPr>
        <p:spPr>
          <a:xfrm>
            <a:off x="449580" y="365125"/>
            <a:ext cx="11323320" cy="1325563"/>
          </a:xfrm>
        </p:spPr>
        <p:txBody>
          <a:bodyPr>
            <a:normAutofit/>
          </a:bodyPr>
          <a:lstStyle/>
          <a:p>
            <a:pPr algn="ctr"/>
            <a:r>
              <a:rPr lang="en-US" sz="3800" b="1" dirty="0">
                <a:latin typeface="Algerian" panose="04020705040A02060702" pitchFamily="82" charset="0"/>
              </a:rPr>
              <a:t>PUBLIC AWARENESS PROGRAMME - STREET PLAY</a:t>
            </a:r>
            <a:endParaRPr lang="en-IN" sz="3800" dirty="0">
              <a:latin typeface="Algerian" panose="04020705040A02060702" pitchFamily="82" charset="0"/>
            </a:endParaRPr>
          </a:p>
        </p:txBody>
      </p:sp>
      <p:sp>
        <p:nvSpPr>
          <p:cNvPr id="4" name="TextBox 3">
            <a:extLst>
              <a:ext uri="{FF2B5EF4-FFF2-40B4-BE49-F238E27FC236}">
                <a16:creationId xmlns:a16="http://schemas.microsoft.com/office/drawing/2014/main" id="{128A9F90-B6AC-2EB9-E473-E93E888FEEE0}"/>
              </a:ext>
            </a:extLst>
          </p:cNvPr>
          <p:cNvSpPr txBox="1"/>
          <p:nvPr/>
        </p:nvSpPr>
        <p:spPr>
          <a:xfrm>
            <a:off x="2244090" y="1690688"/>
            <a:ext cx="7734300" cy="923330"/>
          </a:xfrm>
          <a:prstGeom prst="rect">
            <a:avLst/>
          </a:prstGeom>
          <a:noFill/>
        </p:spPr>
        <p:txBody>
          <a:bodyPr wrap="square" rtlCol="0">
            <a:spAutoFit/>
          </a:bodyPr>
          <a:lstStyle/>
          <a:p>
            <a:pPr algn="ctr"/>
            <a:r>
              <a:rPr lang="en-US" b="1" dirty="0"/>
              <a:t>A Public Awareness Program was conducted by the Department of </a:t>
            </a:r>
            <a:r>
              <a:rPr lang="en-US" b="1" dirty="0" err="1"/>
              <a:t>Swasthavritta</a:t>
            </a:r>
            <a:r>
              <a:rPr lang="en-US" b="1" dirty="0"/>
              <a:t> and Yoga as part of community outreach activities, with the theme “Lifestyle Management through Ayurveda.”</a:t>
            </a:r>
            <a:endParaRPr lang="en-IN" b="1" dirty="0"/>
          </a:p>
        </p:txBody>
      </p:sp>
      <p:pic>
        <p:nvPicPr>
          <p:cNvPr id="1026" name="Picture 2">
            <a:extLst>
              <a:ext uri="{FF2B5EF4-FFF2-40B4-BE49-F238E27FC236}">
                <a16:creationId xmlns:a16="http://schemas.microsoft.com/office/drawing/2014/main" id="{68941564-C9FA-732A-93E3-76A997FBC8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113723"/>
            <a:ext cx="5819775"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67D3EC7F-4EF8-1F35-233F-B5C75AAC8D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824"/>
          <a:stretch>
            <a:fillRect/>
          </a:stretch>
        </p:blipFill>
        <p:spPr bwMode="auto">
          <a:xfrm>
            <a:off x="5819775" y="3113723"/>
            <a:ext cx="5853113" cy="347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4062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53D63A-C6A9-E461-7FEC-B47B31B39256}"/>
              </a:ext>
            </a:extLst>
          </p:cNvPr>
          <p:cNvSpPr>
            <a:spLocks noGrp="1"/>
          </p:cNvSpPr>
          <p:nvPr>
            <p:ph type="title"/>
          </p:nvPr>
        </p:nvSpPr>
        <p:spPr/>
        <p:txBody>
          <a:bodyPr/>
          <a:lstStyle/>
          <a:p>
            <a:pPr algn="ctr"/>
            <a:r>
              <a:rPr lang="en-IN" b="1" dirty="0">
                <a:latin typeface="Algerian" panose="04020705040A02060702" pitchFamily="82" charset="0"/>
              </a:rPr>
              <a:t>CME on PHARMACOVIGILANCE</a:t>
            </a:r>
          </a:p>
        </p:txBody>
      </p:sp>
      <p:sp>
        <p:nvSpPr>
          <p:cNvPr id="4" name="TextBox 3">
            <a:extLst>
              <a:ext uri="{FF2B5EF4-FFF2-40B4-BE49-F238E27FC236}">
                <a16:creationId xmlns:a16="http://schemas.microsoft.com/office/drawing/2014/main" id="{F2EE6441-517C-419E-45B7-98683AE29E5D}"/>
              </a:ext>
            </a:extLst>
          </p:cNvPr>
          <p:cNvSpPr txBox="1"/>
          <p:nvPr/>
        </p:nvSpPr>
        <p:spPr>
          <a:xfrm>
            <a:off x="2007476" y="1690688"/>
            <a:ext cx="7756634" cy="1477328"/>
          </a:xfrm>
          <a:prstGeom prst="rect">
            <a:avLst/>
          </a:prstGeom>
          <a:noFill/>
        </p:spPr>
        <p:txBody>
          <a:bodyPr wrap="square" rtlCol="0">
            <a:spAutoFit/>
          </a:bodyPr>
          <a:lstStyle/>
          <a:p>
            <a:r>
              <a:rPr lang="en-US" b="1" dirty="0"/>
              <a:t>The CME was conducted in HAMCH on 23</a:t>
            </a:r>
            <a:r>
              <a:rPr lang="en-US" b="1" baseline="30000" dirty="0"/>
              <a:t>rd</a:t>
            </a:r>
            <a:r>
              <a:rPr lang="en-US" b="1" dirty="0"/>
              <a:t> of January 2025 between </a:t>
            </a:r>
            <a:r>
              <a:rPr lang="en-IN" b="1" dirty="0"/>
              <a:t>2 to 3.30 pm </a:t>
            </a:r>
            <a:r>
              <a:rPr lang="en-US" b="1" dirty="0"/>
              <a:t>at Dhanvantari Hall. The guest speakers of the day </a:t>
            </a:r>
            <a:r>
              <a:rPr lang="en-IN" b="1" dirty="0"/>
              <a:t>Dr. </a:t>
            </a:r>
            <a:r>
              <a:rPr lang="en-IN" b="1" dirty="0" err="1"/>
              <a:t>Shubhashree</a:t>
            </a:r>
            <a:r>
              <a:rPr lang="en-IN" b="1" dirty="0"/>
              <a:t> M N MD(Ayurveda) Senior research officer, CARI, Bangalore and Dr. Arsha K S MD(Ayurveda) Junior research officer, CARI, Bangalore</a:t>
            </a:r>
          </a:p>
          <a:p>
            <a:endParaRPr lang="en-US" b="1" dirty="0"/>
          </a:p>
        </p:txBody>
      </p:sp>
      <p:pic>
        <p:nvPicPr>
          <p:cNvPr id="5" name="Picture 4">
            <a:extLst>
              <a:ext uri="{FF2B5EF4-FFF2-40B4-BE49-F238E27FC236}">
                <a16:creationId xmlns:a16="http://schemas.microsoft.com/office/drawing/2014/main" id="{A48A580D-48B1-5591-75ED-AA95BE733CDA}"/>
              </a:ext>
            </a:extLst>
          </p:cNvPr>
          <p:cNvPicPr>
            <a:picLocks noChangeAspect="1"/>
          </p:cNvPicPr>
          <p:nvPr/>
        </p:nvPicPr>
        <p:blipFill rotWithShape="1">
          <a:blip r:embed="rId2">
            <a:extLst>
              <a:ext uri="{28A0092B-C50C-407E-A947-70E740481C1C}">
                <a14:useLocalDpi xmlns:a14="http://schemas.microsoft.com/office/drawing/2010/main" val="0"/>
              </a:ext>
            </a:extLst>
          </a:blip>
          <a:srcRect t="12088"/>
          <a:stretch/>
        </p:blipFill>
        <p:spPr bwMode="auto">
          <a:xfrm>
            <a:off x="0" y="2909634"/>
            <a:ext cx="4918846" cy="3979896"/>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69857F4A-2CA4-1B0B-1304-43D33EF5EDEF}"/>
              </a:ext>
            </a:extLst>
          </p:cNvPr>
          <p:cNvPicPr>
            <a:picLocks noChangeAspect="1"/>
          </p:cNvPicPr>
          <p:nvPr/>
        </p:nvPicPr>
        <p:blipFill rotWithShape="1">
          <a:blip r:embed="rId3">
            <a:extLst>
              <a:ext uri="{28A0092B-C50C-407E-A947-70E740481C1C}">
                <a14:useLocalDpi xmlns:a14="http://schemas.microsoft.com/office/drawing/2010/main" val="0"/>
              </a:ext>
            </a:extLst>
          </a:blip>
          <a:srcRect t="21302"/>
          <a:stretch/>
        </p:blipFill>
        <p:spPr bwMode="auto">
          <a:xfrm>
            <a:off x="4918846" y="2888613"/>
            <a:ext cx="3762699" cy="3983041"/>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FD1D186D-712F-145F-E506-A9B71C70F3E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6110" y="2878103"/>
            <a:ext cx="3495380" cy="2364740"/>
          </a:xfrm>
          <a:prstGeom prst="rect">
            <a:avLst/>
          </a:prstGeom>
        </p:spPr>
      </p:pic>
      <p:pic>
        <p:nvPicPr>
          <p:cNvPr id="8" name="Picture 7">
            <a:extLst>
              <a:ext uri="{FF2B5EF4-FFF2-40B4-BE49-F238E27FC236}">
                <a16:creationId xmlns:a16="http://schemas.microsoft.com/office/drawing/2014/main" id="{20697094-89E5-2BC1-ECC2-49BBCF1378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336" t="38195" r="10500"/>
          <a:stretch>
            <a:fillRect/>
          </a:stretch>
        </p:blipFill>
        <p:spPr bwMode="auto">
          <a:xfrm>
            <a:off x="8681545" y="5242844"/>
            <a:ext cx="3495380" cy="16151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828330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FFBFB3-8894-A84C-F6C3-E7F887E1A0A8}"/>
              </a:ext>
            </a:extLst>
          </p:cNvPr>
          <p:cNvSpPr>
            <a:spLocks noGrp="1"/>
          </p:cNvSpPr>
          <p:nvPr>
            <p:ph type="title"/>
          </p:nvPr>
        </p:nvSpPr>
        <p:spPr/>
        <p:txBody>
          <a:bodyPr/>
          <a:lstStyle/>
          <a:p>
            <a:pPr algn="ctr"/>
            <a:r>
              <a:rPr lang="en-US" b="1" dirty="0">
                <a:latin typeface="Algerian" panose="04020705040A02060702" pitchFamily="82" charset="0"/>
              </a:rPr>
              <a:t>SPORT’S DAY</a:t>
            </a:r>
            <a:endParaRPr lang="en-IN" b="1" dirty="0">
              <a:latin typeface="Algerian" panose="04020705040A02060702" pitchFamily="82" charset="0"/>
            </a:endParaRPr>
          </a:p>
        </p:txBody>
      </p:sp>
      <p:sp>
        <p:nvSpPr>
          <p:cNvPr id="4" name="TextBox 3">
            <a:extLst>
              <a:ext uri="{FF2B5EF4-FFF2-40B4-BE49-F238E27FC236}">
                <a16:creationId xmlns:a16="http://schemas.microsoft.com/office/drawing/2014/main" id="{A545176B-598B-4EA0-95CE-E50552589B83}"/>
              </a:ext>
            </a:extLst>
          </p:cNvPr>
          <p:cNvSpPr txBox="1"/>
          <p:nvPr/>
        </p:nvSpPr>
        <p:spPr>
          <a:xfrm>
            <a:off x="1423987" y="1781174"/>
            <a:ext cx="9344025" cy="1200329"/>
          </a:xfrm>
          <a:prstGeom prst="rect">
            <a:avLst/>
          </a:prstGeom>
          <a:noFill/>
        </p:spPr>
        <p:txBody>
          <a:bodyPr wrap="square" rtlCol="0">
            <a:spAutoFit/>
          </a:bodyPr>
          <a:lstStyle/>
          <a:p>
            <a:r>
              <a:rPr lang="en-IN" b="1" dirty="0">
                <a:latin typeface="Agency FB" panose="020B0503020202020204" pitchFamily="34" charset="0"/>
              </a:rPr>
              <a:t>The annual sports day of Hillside Ayurveda Medical college was held with great enthusiasm and excitement. The event was organised in Vrishi Badminton  and Shuttles Arena </a:t>
            </a:r>
            <a:r>
              <a:rPr lang="en-IN" b="1" dirty="0" err="1">
                <a:latin typeface="Agency FB" panose="020B0503020202020204" pitchFamily="34" charset="0"/>
              </a:rPr>
              <a:t>Raghuvanahalli</a:t>
            </a:r>
            <a:r>
              <a:rPr lang="en-IN" b="1" dirty="0">
                <a:latin typeface="Agency FB" panose="020B0503020202020204" pitchFamily="34" charset="0"/>
              </a:rPr>
              <a:t> for badminton and rest all sports in </a:t>
            </a:r>
            <a:r>
              <a:rPr lang="en-IN" b="1" dirty="0" err="1">
                <a:latin typeface="Agency FB" panose="020B0503020202020204" pitchFamily="34" charset="0"/>
              </a:rPr>
              <a:t>saldoddi</a:t>
            </a:r>
            <a:r>
              <a:rPr lang="en-IN" b="1" dirty="0">
                <a:latin typeface="Agency FB" panose="020B0503020202020204" pitchFamily="34" charset="0"/>
              </a:rPr>
              <a:t> campus, inauguration done by our principal sir and all other faculties, students were present at opening ceremony of  KHEL 2025.</a:t>
            </a:r>
          </a:p>
        </p:txBody>
      </p:sp>
      <p:pic>
        <p:nvPicPr>
          <p:cNvPr id="5" name="Picture 4">
            <a:extLst>
              <a:ext uri="{FF2B5EF4-FFF2-40B4-BE49-F238E27FC236}">
                <a16:creationId xmlns:a16="http://schemas.microsoft.com/office/drawing/2014/main" id="{0E54427D-957F-B304-5D08-2027FCAED8D1}"/>
              </a:ext>
            </a:extLst>
          </p:cNvPr>
          <p:cNvPicPr>
            <a:picLocks noChangeAspect="1"/>
          </p:cNvPicPr>
          <p:nvPr/>
        </p:nvPicPr>
        <p:blipFill>
          <a:blip r:embed="rId2"/>
          <a:srcRect/>
          <a:stretch>
            <a:fillRect/>
          </a:stretch>
        </p:blipFill>
        <p:spPr bwMode="auto">
          <a:xfrm>
            <a:off x="1" y="3362324"/>
            <a:ext cx="5905500" cy="3495675"/>
          </a:xfrm>
          <a:prstGeom prst="rect">
            <a:avLst/>
          </a:prstGeom>
          <a:noFill/>
          <a:ln w="9525">
            <a:noFill/>
            <a:miter lim="800000"/>
            <a:headEnd/>
            <a:tailEnd/>
          </a:ln>
        </p:spPr>
      </p:pic>
      <p:pic>
        <p:nvPicPr>
          <p:cNvPr id="6" name="Picture 5">
            <a:extLst>
              <a:ext uri="{FF2B5EF4-FFF2-40B4-BE49-F238E27FC236}">
                <a16:creationId xmlns:a16="http://schemas.microsoft.com/office/drawing/2014/main" id="{622A623A-9342-F5C1-8A11-9806A219371C}"/>
              </a:ext>
            </a:extLst>
          </p:cNvPr>
          <p:cNvPicPr>
            <a:picLocks noChangeAspect="1"/>
          </p:cNvPicPr>
          <p:nvPr/>
        </p:nvPicPr>
        <p:blipFill>
          <a:blip r:embed="rId3" cstate="print"/>
          <a:srcRect/>
          <a:stretch>
            <a:fillRect/>
          </a:stretch>
        </p:blipFill>
        <p:spPr bwMode="auto">
          <a:xfrm>
            <a:off x="5934076" y="3362324"/>
            <a:ext cx="6238594" cy="3495675"/>
          </a:xfrm>
          <a:prstGeom prst="rect">
            <a:avLst/>
          </a:prstGeom>
          <a:noFill/>
          <a:ln w="9525">
            <a:noFill/>
            <a:miter lim="800000"/>
            <a:headEnd/>
            <a:tailEnd/>
          </a:ln>
        </p:spPr>
      </p:pic>
    </p:spTree>
    <p:extLst>
      <p:ext uri="{BB962C8B-B14F-4D97-AF65-F5344CB8AC3E}">
        <p14:creationId xmlns:p14="http://schemas.microsoft.com/office/powerpoint/2010/main" val="13978498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34C696-D1A5-C883-7CEE-68B071D5B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019" y="1039197"/>
            <a:ext cx="10344539" cy="5818803"/>
          </a:xfrm>
          <a:prstGeom prst="rect">
            <a:avLst/>
          </a:prstGeom>
        </p:spPr>
      </p:pic>
      <p:sp>
        <p:nvSpPr>
          <p:cNvPr id="8" name="TextBox 7">
            <a:extLst>
              <a:ext uri="{FF2B5EF4-FFF2-40B4-BE49-F238E27FC236}">
                <a16:creationId xmlns:a16="http://schemas.microsoft.com/office/drawing/2014/main" id="{29C34F3A-B664-5184-DB32-25E15CD8DB33}"/>
              </a:ext>
            </a:extLst>
          </p:cNvPr>
          <p:cNvSpPr txBox="1"/>
          <p:nvPr/>
        </p:nvSpPr>
        <p:spPr>
          <a:xfrm>
            <a:off x="2537927" y="307911"/>
            <a:ext cx="6176865" cy="553998"/>
          </a:xfrm>
          <a:prstGeom prst="rect">
            <a:avLst/>
          </a:prstGeom>
          <a:noFill/>
        </p:spPr>
        <p:txBody>
          <a:bodyPr wrap="square" rtlCol="0">
            <a:spAutoFit/>
          </a:bodyPr>
          <a:lstStyle/>
          <a:p>
            <a:r>
              <a:rPr lang="en-US" sz="3000" dirty="0">
                <a:latin typeface="Algerian" panose="04020705040A02060702" pitchFamily="82" charset="0"/>
              </a:rPr>
              <a:t>CRICKET CHAMPION 2025 HAMCH</a:t>
            </a:r>
            <a:endParaRPr lang="en-IN" sz="3000" dirty="0">
              <a:latin typeface="Algerian" panose="04020705040A02060702" pitchFamily="82" charset="0"/>
            </a:endParaRPr>
          </a:p>
        </p:txBody>
      </p:sp>
    </p:spTree>
    <p:extLst>
      <p:ext uri="{BB962C8B-B14F-4D97-AF65-F5344CB8AC3E}">
        <p14:creationId xmlns:p14="http://schemas.microsoft.com/office/powerpoint/2010/main" val="27316288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34EAF-4ACC-57CF-10BA-0225876C04B8}"/>
              </a:ext>
            </a:extLst>
          </p:cNvPr>
          <p:cNvSpPr>
            <a:spLocks noGrp="1"/>
          </p:cNvSpPr>
          <p:nvPr>
            <p:ph type="title"/>
          </p:nvPr>
        </p:nvSpPr>
        <p:spPr/>
        <p:txBody>
          <a:bodyPr/>
          <a:lstStyle/>
          <a:p>
            <a:pPr algn="ctr"/>
            <a:r>
              <a:rPr lang="en-IN" b="1" dirty="0">
                <a:latin typeface="Algerian" panose="04020705040A02060702" pitchFamily="82" charset="0"/>
              </a:rPr>
              <a:t>CULTURAL EVENT-</a:t>
            </a:r>
            <a:r>
              <a:rPr lang="en-US" b="1" dirty="0">
                <a:latin typeface="Algerian" panose="04020705040A02060702" pitchFamily="82" charset="0"/>
              </a:rPr>
              <a:t>SAMANTHA</a:t>
            </a:r>
            <a:endParaRPr lang="en-IN" b="1" dirty="0">
              <a:latin typeface="Algerian" panose="04020705040A02060702" pitchFamily="82" charset="0"/>
            </a:endParaRPr>
          </a:p>
        </p:txBody>
      </p:sp>
      <p:sp>
        <p:nvSpPr>
          <p:cNvPr id="5" name="TextBox 4">
            <a:extLst>
              <a:ext uri="{FF2B5EF4-FFF2-40B4-BE49-F238E27FC236}">
                <a16:creationId xmlns:a16="http://schemas.microsoft.com/office/drawing/2014/main" id="{C613DDBB-9FB6-EF3C-9BEC-6F4AAD3888FE}"/>
              </a:ext>
            </a:extLst>
          </p:cNvPr>
          <p:cNvSpPr txBox="1"/>
          <p:nvPr/>
        </p:nvSpPr>
        <p:spPr>
          <a:xfrm>
            <a:off x="2341880" y="1487717"/>
            <a:ext cx="7508240" cy="923330"/>
          </a:xfrm>
          <a:prstGeom prst="rect">
            <a:avLst/>
          </a:prstGeom>
          <a:noFill/>
        </p:spPr>
        <p:txBody>
          <a:bodyPr wrap="square">
            <a:spAutoFit/>
          </a:bodyPr>
          <a:lstStyle/>
          <a:p>
            <a:pPr algn="ctr"/>
            <a:r>
              <a:rPr lang="en-IN" sz="1800" b="1" spc="20" dirty="0">
                <a:solidFill>
                  <a:srgbClr val="202124"/>
                </a:solidFill>
                <a:effectLst/>
                <a:latin typeface="Times New Roman" panose="02020603050405020304" pitchFamily="18" charset="0"/>
                <a:ea typeface="Times New Roman" panose="02020603050405020304" pitchFamily="18" charset="0"/>
              </a:rPr>
              <a:t> The Cultural Fest was successfully organized in college with active participation from students. Various events such as theme wise dress code like retro style 1st day 2nd day ethnic wear and 3rd day twinning</a:t>
            </a:r>
            <a:endParaRPr lang="en-IN" b="1" dirty="0"/>
          </a:p>
        </p:txBody>
      </p:sp>
      <p:pic>
        <p:nvPicPr>
          <p:cNvPr id="6" name="Picture 5">
            <a:extLst>
              <a:ext uri="{FF2B5EF4-FFF2-40B4-BE49-F238E27FC236}">
                <a16:creationId xmlns:a16="http://schemas.microsoft.com/office/drawing/2014/main" id="{66617DD6-8B67-7FCC-7337-F0FA7BD32D14}"/>
              </a:ext>
            </a:extLst>
          </p:cNvPr>
          <p:cNvPicPr>
            <a:picLocks noChangeAspect="1"/>
          </p:cNvPicPr>
          <p:nvPr/>
        </p:nvPicPr>
        <p:blipFill>
          <a:blip r:embed="rId2" cstate="print"/>
          <a:srcRect/>
          <a:stretch>
            <a:fillRect/>
          </a:stretch>
        </p:blipFill>
        <p:spPr bwMode="auto">
          <a:xfrm>
            <a:off x="-10160" y="2813281"/>
            <a:ext cx="5732780" cy="4048394"/>
          </a:xfrm>
          <a:prstGeom prst="rect">
            <a:avLst/>
          </a:prstGeom>
          <a:noFill/>
          <a:ln w="9525">
            <a:noFill/>
            <a:miter lim="800000"/>
            <a:headEnd/>
            <a:tailEnd/>
          </a:ln>
        </p:spPr>
      </p:pic>
      <p:pic>
        <p:nvPicPr>
          <p:cNvPr id="7" name="Picture 6">
            <a:extLst>
              <a:ext uri="{FF2B5EF4-FFF2-40B4-BE49-F238E27FC236}">
                <a16:creationId xmlns:a16="http://schemas.microsoft.com/office/drawing/2014/main" id="{4F3D205D-6034-924E-BBAA-0EBA467A20F6}"/>
              </a:ext>
            </a:extLst>
          </p:cNvPr>
          <p:cNvPicPr>
            <a:picLocks noChangeAspect="1"/>
          </p:cNvPicPr>
          <p:nvPr/>
        </p:nvPicPr>
        <p:blipFill>
          <a:blip r:embed="rId3" cstate="print"/>
          <a:srcRect/>
          <a:stretch>
            <a:fillRect/>
          </a:stretch>
        </p:blipFill>
        <p:spPr bwMode="auto">
          <a:xfrm>
            <a:off x="5798340" y="2809607"/>
            <a:ext cx="6393660" cy="4048393"/>
          </a:xfrm>
          <a:prstGeom prst="rect">
            <a:avLst/>
          </a:prstGeom>
          <a:noFill/>
          <a:ln w="9525">
            <a:noFill/>
            <a:miter lim="800000"/>
            <a:headEnd/>
            <a:tailEnd/>
          </a:ln>
        </p:spPr>
      </p:pic>
    </p:spTree>
    <p:extLst>
      <p:ext uri="{BB962C8B-B14F-4D97-AF65-F5344CB8AC3E}">
        <p14:creationId xmlns:p14="http://schemas.microsoft.com/office/powerpoint/2010/main" val="256161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082953-A8BD-9353-B4BF-9B1F7738E0A6}"/>
              </a:ext>
            </a:extLst>
          </p:cNvPr>
          <p:cNvSpPr>
            <a:spLocks noGrp="1"/>
          </p:cNvSpPr>
          <p:nvPr>
            <p:ph type="title"/>
          </p:nvPr>
        </p:nvSpPr>
        <p:spPr/>
        <p:txBody>
          <a:bodyPr/>
          <a:lstStyle/>
          <a:p>
            <a:pPr algn="ctr"/>
            <a:r>
              <a:rPr lang="en-US" b="1" dirty="0">
                <a:latin typeface="Algerian" panose="04020705040A02060702" pitchFamily="82" charset="0"/>
              </a:rPr>
              <a:t>SAMANTHA</a:t>
            </a:r>
            <a:endParaRPr lang="en-IN" b="1" dirty="0">
              <a:latin typeface="Algerian" panose="04020705040A02060702" pitchFamily="82" charset="0"/>
            </a:endParaRPr>
          </a:p>
        </p:txBody>
      </p:sp>
      <p:pic>
        <p:nvPicPr>
          <p:cNvPr id="5" name="Content Placeholder 4">
            <a:extLst>
              <a:ext uri="{FF2B5EF4-FFF2-40B4-BE49-F238E27FC236}">
                <a16:creationId xmlns:a16="http://schemas.microsoft.com/office/drawing/2014/main" id="{02683679-9D78-FFED-BD4F-863DAD1FF9E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506662"/>
            <a:ext cx="5801784" cy="4351338"/>
          </a:xfrm>
        </p:spPr>
      </p:pic>
      <p:pic>
        <p:nvPicPr>
          <p:cNvPr id="7" name="Picture 6">
            <a:extLst>
              <a:ext uri="{FF2B5EF4-FFF2-40B4-BE49-F238E27FC236}">
                <a16:creationId xmlns:a16="http://schemas.microsoft.com/office/drawing/2014/main" id="{1C7BDAFD-8179-CB10-81F8-88520347E7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90216" y="2506662"/>
            <a:ext cx="5801784" cy="4351338"/>
          </a:xfrm>
          <a:prstGeom prst="rect">
            <a:avLst/>
          </a:prstGeom>
        </p:spPr>
      </p:pic>
    </p:spTree>
    <p:extLst>
      <p:ext uri="{BB962C8B-B14F-4D97-AF65-F5344CB8AC3E}">
        <p14:creationId xmlns:p14="http://schemas.microsoft.com/office/powerpoint/2010/main" val="3493770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DE5A3362-5E06-8723-0F8A-EEDDE4EEBEE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41522"/>
            <a:ext cx="9174480" cy="6880860"/>
          </a:xfrm>
          <a:prstGeom prst="rect">
            <a:avLst/>
          </a:prstGeom>
          <a:ln>
            <a:noFill/>
          </a:ln>
          <a:effectLst>
            <a:softEdge rad="112500"/>
          </a:effectLst>
        </p:spPr>
      </p:pic>
      <p:sp>
        <p:nvSpPr>
          <p:cNvPr id="6" name="TextBox 5">
            <a:extLst>
              <a:ext uri="{FF2B5EF4-FFF2-40B4-BE49-F238E27FC236}">
                <a16:creationId xmlns:a16="http://schemas.microsoft.com/office/drawing/2014/main" id="{1EAC9853-FDCF-EAA7-3391-3DF96E6158E4}"/>
              </a:ext>
            </a:extLst>
          </p:cNvPr>
          <p:cNvSpPr txBox="1"/>
          <p:nvPr/>
        </p:nvSpPr>
        <p:spPr>
          <a:xfrm>
            <a:off x="9174480" y="2092960"/>
            <a:ext cx="2844800" cy="646331"/>
          </a:xfrm>
          <a:prstGeom prst="rect">
            <a:avLst/>
          </a:prstGeom>
          <a:noFill/>
        </p:spPr>
        <p:txBody>
          <a:bodyPr wrap="square" rtlCol="0">
            <a:spAutoFit/>
          </a:bodyPr>
          <a:lstStyle/>
          <a:p>
            <a:r>
              <a:rPr lang="en-US" sz="3600" b="1" dirty="0" err="1">
                <a:latin typeface="Algerian" panose="04020705040A02060702" pitchFamily="82" charset="0"/>
              </a:rPr>
              <a:t>EThNIC</a:t>
            </a:r>
            <a:r>
              <a:rPr lang="en-US" sz="3600" b="1" dirty="0">
                <a:latin typeface="Algerian" panose="04020705040A02060702" pitchFamily="82" charset="0"/>
              </a:rPr>
              <a:t> DAY</a:t>
            </a:r>
            <a:endParaRPr lang="en-IN" sz="3600" b="1" dirty="0">
              <a:latin typeface="Algerian" panose="04020705040A02060702" pitchFamily="82" charset="0"/>
            </a:endParaRPr>
          </a:p>
        </p:txBody>
      </p:sp>
    </p:spTree>
    <p:extLst>
      <p:ext uri="{BB962C8B-B14F-4D97-AF65-F5344CB8AC3E}">
        <p14:creationId xmlns:p14="http://schemas.microsoft.com/office/powerpoint/2010/main" val="32411576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F7396A9-1BE7-1684-11C0-016F6B734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8331" y="765110"/>
            <a:ext cx="7048501" cy="5181600"/>
          </a:xfrm>
          <a:prstGeom prst="rect">
            <a:avLst/>
          </a:prstGeom>
        </p:spPr>
      </p:pic>
      <p:sp>
        <p:nvSpPr>
          <p:cNvPr id="8" name="TextBox 7">
            <a:extLst>
              <a:ext uri="{FF2B5EF4-FFF2-40B4-BE49-F238E27FC236}">
                <a16:creationId xmlns:a16="http://schemas.microsoft.com/office/drawing/2014/main" id="{ACB62549-43C2-EADE-FBD1-88555834814C}"/>
              </a:ext>
            </a:extLst>
          </p:cNvPr>
          <p:cNvSpPr txBox="1"/>
          <p:nvPr/>
        </p:nvSpPr>
        <p:spPr>
          <a:xfrm>
            <a:off x="3705082" y="6092890"/>
            <a:ext cx="4998720" cy="677108"/>
          </a:xfrm>
          <a:prstGeom prst="rect">
            <a:avLst/>
          </a:prstGeom>
          <a:noFill/>
        </p:spPr>
        <p:txBody>
          <a:bodyPr wrap="square" rtlCol="0">
            <a:spAutoFit/>
          </a:bodyPr>
          <a:lstStyle/>
          <a:p>
            <a:pPr algn="ctr"/>
            <a:r>
              <a:rPr lang="en-US" sz="3800" b="1" dirty="0">
                <a:latin typeface="Algerian" panose="04020705040A02060702" pitchFamily="82" charset="0"/>
              </a:rPr>
              <a:t>BOLLYWOOD DAY</a:t>
            </a:r>
            <a:endParaRPr lang="en-IN" sz="3800" b="1" dirty="0">
              <a:latin typeface="Algerian" panose="04020705040A02060702" pitchFamily="82" charset="0"/>
            </a:endParaRPr>
          </a:p>
        </p:txBody>
      </p:sp>
    </p:spTree>
    <p:extLst>
      <p:ext uri="{BB962C8B-B14F-4D97-AF65-F5344CB8AC3E}">
        <p14:creationId xmlns:p14="http://schemas.microsoft.com/office/powerpoint/2010/main" val="11667016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FBFCDE1-769E-13A9-B219-F40BD33DC0B6}"/>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17642" y="1061113"/>
            <a:ext cx="4385388" cy="5847185"/>
          </a:xfrm>
        </p:spPr>
      </p:pic>
      <p:sp>
        <p:nvSpPr>
          <p:cNvPr id="6" name="TextBox 5">
            <a:extLst>
              <a:ext uri="{FF2B5EF4-FFF2-40B4-BE49-F238E27FC236}">
                <a16:creationId xmlns:a16="http://schemas.microsoft.com/office/drawing/2014/main" id="{ED963131-B674-C5EA-E666-78943B920C89}"/>
              </a:ext>
            </a:extLst>
          </p:cNvPr>
          <p:cNvSpPr txBox="1"/>
          <p:nvPr/>
        </p:nvSpPr>
        <p:spPr>
          <a:xfrm>
            <a:off x="3365242" y="195942"/>
            <a:ext cx="4537788" cy="646331"/>
          </a:xfrm>
          <a:prstGeom prst="rect">
            <a:avLst/>
          </a:prstGeom>
          <a:noFill/>
        </p:spPr>
        <p:txBody>
          <a:bodyPr wrap="square" rtlCol="0">
            <a:spAutoFit/>
          </a:bodyPr>
          <a:lstStyle/>
          <a:p>
            <a:pPr algn="ctr"/>
            <a:r>
              <a:rPr lang="en-US" sz="3600" dirty="0">
                <a:latin typeface="Algerian" panose="04020705040A02060702" pitchFamily="82" charset="0"/>
              </a:rPr>
              <a:t>RETRO DAY</a:t>
            </a:r>
            <a:endParaRPr lang="en-IN" sz="3600" dirty="0">
              <a:latin typeface="Algerian" panose="04020705040A02060702" pitchFamily="82" charset="0"/>
            </a:endParaRPr>
          </a:p>
        </p:txBody>
      </p:sp>
    </p:spTree>
    <p:extLst>
      <p:ext uri="{BB962C8B-B14F-4D97-AF65-F5344CB8AC3E}">
        <p14:creationId xmlns:p14="http://schemas.microsoft.com/office/powerpoint/2010/main" val="13813970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676F6-D265-F835-E21F-BC5E8D517F29}"/>
              </a:ext>
            </a:extLst>
          </p:cNvPr>
          <p:cNvSpPr>
            <a:spLocks noGrp="1"/>
          </p:cNvSpPr>
          <p:nvPr>
            <p:ph type="title"/>
          </p:nvPr>
        </p:nvSpPr>
        <p:spPr/>
        <p:txBody>
          <a:bodyPr>
            <a:normAutofit/>
          </a:bodyPr>
          <a:lstStyle/>
          <a:p>
            <a:pPr algn="ctr"/>
            <a:r>
              <a:rPr lang="en-US" b="1" dirty="0">
                <a:latin typeface="Algerian" panose="04020705040A02060702" pitchFamily="82" charset="0"/>
              </a:rPr>
              <a:t>     BLOOD DONATION CAMP</a:t>
            </a:r>
            <a:endParaRPr lang="en-IN" b="1" dirty="0">
              <a:latin typeface="Algerian" panose="04020705040A02060702" pitchFamily="82" charset="0"/>
            </a:endParaRPr>
          </a:p>
        </p:txBody>
      </p:sp>
      <p:sp>
        <p:nvSpPr>
          <p:cNvPr id="4" name="TextBox 3">
            <a:extLst>
              <a:ext uri="{FF2B5EF4-FFF2-40B4-BE49-F238E27FC236}">
                <a16:creationId xmlns:a16="http://schemas.microsoft.com/office/drawing/2014/main" id="{8189AE4D-2EAE-C179-F858-016F7B3EC4D0}"/>
              </a:ext>
            </a:extLst>
          </p:cNvPr>
          <p:cNvSpPr txBox="1"/>
          <p:nvPr/>
        </p:nvSpPr>
        <p:spPr>
          <a:xfrm>
            <a:off x="1471448" y="1454205"/>
            <a:ext cx="8692055" cy="646331"/>
          </a:xfrm>
          <a:prstGeom prst="rect">
            <a:avLst/>
          </a:prstGeom>
          <a:noFill/>
        </p:spPr>
        <p:txBody>
          <a:bodyPr wrap="square" rtlCol="0">
            <a:spAutoFit/>
          </a:bodyPr>
          <a:lstStyle/>
          <a:p>
            <a:r>
              <a:rPr lang="en-US" b="1" dirty="0"/>
              <a:t>On the occasion of Republic Day, the NSS committee of HAMCH organized </a:t>
            </a:r>
            <a:r>
              <a:rPr lang="en-IN" b="1" dirty="0"/>
              <a:t>Blood Donation Camp </a:t>
            </a:r>
            <a:r>
              <a:rPr lang="en-US" b="1" dirty="0"/>
              <a:t>in Association with Suraksha Blood Centre</a:t>
            </a:r>
            <a:endParaRPr lang="en-IN" b="1" dirty="0"/>
          </a:p>
        </p:txBody>
      </p:sp>
      <p:pic>
        <p:nvPicPr>
          <p:cNvPr id="6" name="Picture 5">
            <a:extLst>
              <a:ext uri="{FF2B5EF4-FFF2-40B4-BE49-F238E27FC236}">
                <a16:creationId xmlns:a16="http://schemas.microsoft.com/office/drawing/2014/main" id="{B6591E9D-5777-4DB8-0E3D-DF46F891406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1285" y="2862307"/>
            <a:ext cx="2718464" cy="3995693"/>
          </a:xfrm>
          <a:prstGeom prst="rect">
            <a:avLst/>
          </a:prstGeom>
          <a:noFill/>
          <a:ln>
            <a:noFill/>
          </a:ln>
        </p:spPr>
      </p:pic>
      <p:pic>
        <p:nvPicPr>
          <p:cNvPr id="7" name="Picture 6">
            <a:extLst>
              <a:ext uri="{FF2B5EF4-FFF2-40B4-BE49-F238E27FC236}">
                <a16:creationId xmlns:a16="http://schemas.microsoft.com/office/drawing/2014/main" id="{A4506CD2-FBC2-6AFD-3088-034A5407E74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69921" y="2872500"/>
            <a:ext cx="2920937" cy="3996010"/>
          </a:xfrm>
          <a:prstGeom prst="rect">
            <a:avLst/>
          </a:prstGeom>
          <a:noFill/>
          <a:ln>
            <a:noFill/>
          </a:ln>
        </p:spPr>
      </p:pic>
      <p:pic>
        <p:nvPicPr>
          <p:cNvPr id="8" name="Picture 7">
            <a:extLst>
              <a:ext uri="{FF2B5EF4-FFF2-40B4-BE49-F238E27FC236}">
                <a16:creationId xmlns:a16="http://schemas.microsoft.com/office/drawing/2014/main" id="{DC91558B-74AD-14CD-E569-24A50244158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59823" y="2872500"/>
            <a:ext cx="2732177" cy="3995693"/>
          </a:xfrm>
          <a:prstGeom prst="rect">
            <a:avLst/>
          </a:prstGeom>
          <a:noFill/>
          <a:ln>
            <a:noFill/>
          </a:ln>
        </p:spPr>
      </p:pic>
      <p:sp>
        <p:nvSpPr>
          <p:cNvPr id="9" name="Rectangle 8">
            <a:extLst>
              <a:ext uri="{FF2B5EF4-FFF2-40B4-BE49-F238E27FC236}">
                <a16:creationId xmlns:a16="http://schemas.microsoft.com/office/drawing/2014/main" id="{7778CC05-A413-5EB4-1FCA-D5F0299BF0A7}"/>
              </a:ext>
            </a:extLst>
          </p:cNvPr>
          <p:cNvSpPr/>
          <p:nvPr/>
        </p:nvSpPr>
        <p:spPr>
          <a:xfrm>
            <a:off x="3945776" y="2897438"/>
            <a:ext cx="840828" cy="3970318"/>
          </a:xfrm>
          <a:prstGeom prst="rect">
            <a:avLst/>
          </a:prstGeom>
          <a:noFill/>
        </p:spPr>
        <p:txBody>
          <a:bodyPr wrap="square" lIns="91440" tIns="45720" rIns="91440" bIns="45720">
            <a:spAutoFit/>
          </a:bodyPr>
          <a:lstStyle/>
          <a:p>
            <a:pPr algn="ctr"/>
            <a:r>
              <a:rPr lang="en-US" sz="3600" cap="none" spc="0" dirty="0">
                <a:ln w="0"/>
                <a:solidFill>
                  <a:srgbClr val="FF0000"/>
                </a:solidFill>
                <a:effectLst>
                  <a:outerShdw blurRad="38100" dist="19050" dir="2700000" algn="tl" rotWithShape="0">
                    <a:schemeClr val="dk1">
                      <a:alpha val="40000"/>
                    </a:schemeClr>
                  </a:outerShdw>
                </a:effectLst>
              </a:rPr>
              <a:t>R</a:t>
            </a:r>
          </a:p>
          <a:p>
            <a:pPr algn="ctr"/>
            <a:r>
              <a:rPr lang="en-US" sz="3600" dirty="0">
                <a:ln w="0"/>
                <a:solidFill>
                  <a:srgbClr val="FF0000"/>
                </a:solidFill>
                <a:effectLst>
                  <a:outerShdw blurRad="38100" dist="19050" dir="2700000" algn="tl" rotWithShape="0">
                    <a:schemeClr val="dk1">
                      <a:alpha val="40000"/>
                    </a:schemeClr>
                  </a:outerShdw>
                </a:effectLst>
              </a:rPr>
              <a:t>A</a:t>
            </a:r>
          </a:p>
          <a:p>
            <a:pPr algn="ctr"/>
            <a:r>
              <a:rPr lang="en-US" sz="3600" cap="none" spc="0" dirty="0">
                <a:ln w="0"/>
                <a:solidFill>
                  <a:srgbClr val="FF0000"/>
                </a:solidFill>
                <a:effectLst>
                  <a:outerShdw blurRad="38100" dist="19050" dir="2700000" algn="tl" rotWithShape="0">
                    <a:schemeClr val="dk1">
                      <a:alpha val="40000"/>
                    </a:schemeClr>
                  </a:outerShdw>
                </a:effectLst>
              </a:rPr>
              <a:t>K</a:t>
            </a:r>
          </a:p>
          <a:p>
            <a:pPr algn="ctr"/>
            <a:r>
              <a:rPr lang="en-US" sz="3600" dirty="0">
                <a:ln w="0"/>
                <a:solidFill>
                  <a:srgbClr val="FF0000"/>
                </a:solidFill>
                <a:effectLst>
                  <a:outerShdw blurRad="38100" dist="19050" dir="2700000" algn="tl" rotWithShape="0">
                    <a:schemeClr val="dk1">
                      <a:alpha val="40000"/>
                    </a:schemeClr>
                  </a:outerShdw>
                </a:effectLst>
              </a:rPr>
              <a:t>T</a:t>
            </a:r>
          </a:p>
          <a:p>
            <a:pPr algn="ctr"/>
            <a:r>
              <a:rPr lang="en-US" sz="3600" cap="none" spc="0" dirty="0">
                <a:ln w="0"/>
                <a:solidFill>
                  <a:srgbClr val="FF0000"/>
                </a:solidFill>
                <a:effectLst>
                  <a:outerShdw blurRad="38100" dist="19050" dir="2700000" algn="tl" rotWithShape="0">
                    <a:schemeClr val="dk1">
                      <a:alpha val="40000"/>
                    </a:schemeClr>
                  </a:outerShdw>
                </a:effectLst>
              </a:rPr>
              <a:t>D</a:t>
            </a:r>
          </a:p>
          <a:p>
            <a:pPr algn="ctr"/>
            <a:r>
              <a:rPr lang="en-US" sz="3600" dirty="0">
                <a:ln w="0"/>
                <a:solidFill>
                  <a:srgbClr val="FF0000"/>
                </a:solidFill>
                <a:effectLst>
                  <a:outerShdw blurRad="38100" dist="19050" dir="2700000" algn="tl" rotWithShape="0">
                    <a:schemeClr val="dk1">
                      <a:alpha val="40000"/>
                    </a:schemeClr>
                  </a:outerShdw>
                </a:effectLst>
              </a:rPr>
              <a:t>A</a:t>
            </a:r>
          </a:p>
          <a:p>
            <a:pPr algn="ctr"/>
            <a:r>
              <a:rPr lang="en-US" sz="3600" cap="none" spc="0" dirty="0">
                <a:ln w="0"/>
                <a:solidFill>
                  <a:srgbClr val="FF0000"/>
                </a:solidFill>
                <a:effectLst>
                  <a:outerShdw blurRad="38100" dist="19050" dir="2700000" algn="tl" rotWithShape="0">
                    <a:schemeClr val="dk1">
                      <a:alpha val="40000"/>
                    </a:schemeClr>
                  </a:outerShdw>
                </a:effectLst>
              </a:rPr>
              <a:t>N</a:t>
            </a:r>
          </a:p>
        </p:txBody>
      </p:sp>
    </p:spTree>
    <p:extLst>
      <p:ext uri="{BB962C8B-B14F-4D97-AF65-F5344CB8AC3E}">
        <p14:creationId xmlns:p14="http://schemas.microsoft.com/office/powerpoint/2010/main" val="36880230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AAE4F-A999-5F74-333A-AC12EEF79EBC}"/>
              </a:ext>
            </a:extLst>
          </p:cNvPr>
          <p:cNvSpPr>
            <a:spLocks noGrp="1"/>
          </p:cNvSpPr>
          <p:nvPr>
            <p:ph type="title"/>
          </p:nvPr>
        </p:nvSpPr>
        <p:spPr/>
        <p:txBody>
          <a:bodyPr>
            <a:normAutofit/>
          </a:bodyPr>
          <a:lstStyle/>
          <a:p>
            <a:pPr algn="ctr"/>
            <a:r>
              <a:rPr lang="en-US" b="1" dirty="0">
                <a:latin typeface="Algerian" panose="04020705040A02060702" pitchFamily="82" charset="0"/>
              </a:rPr>
              <a:t>CCRAS-CME</a:t>
            </a:r>
            <a:endParaRPr lang="en-IN" b="1" dirty="0">
              <a:latin typeface="Algerian" panose="04020705040A02060702" pitchFamily="82" charset="0"/>
            </a:endParaRPr>
          </a:p>
        </p:txBody>
      </p:sp>
      <p:pic>
        <p:nvPicPr>
          <p:cNvPr id="5" name="Picture 4">
            <a:extLst>
              <a:ext uri="{FF2B5EF4-FFF2-40B4-BE49-F238E27FC236}">
                <a16:creationId xmlns:a16="http://schemas.microsoft.com/office/drawing/2014/main" id="{A40EF15F-468D-D503-9120-8B19B2B823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415540"/>
            <a:ext cx="6161311" cy="3429000"/>
          </a:xfrm>
          <a:prstGeom prst="rect">
            <a:avLst/>
          </a:prstGeom>
        </p:spPr>
      </p:pic>
      <p:pic>
        <p:nvPicPr>
          <p:cNvPr id="7" name="Picture 6">
            <a:extLst>
              <a:ext uri="{FF2B5EF4-FFF2-40B4-BE49-F238E27FC236}">
                <a16:creationId xmlns:a16="http://schemas.microsoft.com/office/drawing/2014/main" id="{A87BEF7C-CD99-2A9E-29E9-0E741F64A40D}"/>
              </a:ext>
            </a:extLst>
          </p:cNvPr>
          <p:cNvPicPr>
            <a:picLocks noChangeAspect="1"/>
          </p:cNvPicPr>
          <p:nvPr/>
        </p:nvPicPr>
        <p:blipFill>
          <a:blip r:embed="rId3">
            <a:extLst>
              <a:ext uri="{28A0092B-C50C-407E-A947-70E740481C1C}">
                <a14:useLocalDpi xmlns:a14="http://schemas.microsoft.com/office/drawing/2010/main" val="0"/>
              </a:ext>
            </a:extLst>
          </a:blip>
          <a:srcRect t="22570" b="1447"/>
          <a:stretch>
            <a:fillRect/>
          </a:stretch>
        </p:blipFill>
        <p:spPr>
          <a:xfrm>
            <a:off x="6096000" y="2415540"/>
            <a:ext cx="6017079" cy="3429000"/>
          </a:xfrm>
          <a:prstGeom prst="rect">
            <a:avLst/>
          </a:prstGeom>
        </p:spPr>
      </p:pic>
      <p:sp>
        <p:nvSpPr>
          <p:cNvPr id="8" name="TextBox 7">
            <a:extLst>
              <a:ext uri="{FF2B5EF4-FFF2-40B4-BE49-F238E27FC236}">
                <a16:creationId xmlns:a16="http://schemas.microsoft.com/office/drawing/2014/main" id="{26629795-2585-FF9B-B2D1-07741641FF97}"/>
              </a:ext>
            </a:extLst>
          </p:cNvPr>
          <p:cNvSpPr txBox="1"/>
          <p:nvPr/>
        </p:nvSpPr>
        <p:spPr>
          <a:xfrm>
            <a:off x="1630680" y="1383848"/>
            <a:ext cx="8427720" cy="646331"/>
          </a:xfrm>
          <a:prstGeom prst="rect">
            <a:avLst/>
          </a:prstGeom>
          <a:noFill/>
        </p:spPr>
        <p:txBody>
          <a:bodyPr wrap="square" rtlCol="0">
            <a:spAutoFit/>
          </a:bodyPr>
          <a:lstStyle/>
          <a:p>
            <a:r>
              <a:rPr lang="en-US" b="1" dirty="0"/>
              <a:t>"</a:t>
            </a:r>
            <a:r>
              <a:rPr lang="en-US" b="1" dirty="0" err="1"/>
              <a:t>Madhumeha</a:t>
            </a:r>
            <a:r>
              <a:rPr lang="en-US" b="1" dirty="0"/>
              <a:t> Vichara “ by Prof. GG Gangadhar  program at the CCRAS - Central Ayurveda Research Institute, Bengaluru</a:t>
            </a:r>
            <a:endParaRPr lang="en-IN" b="1" dirty="0"/>
          </a:p>
        </p:txBody>
      </p:sp>
    </p:spTree>
    <p:extLst>
      <p:ext uri="{BB962C8B-B14F-4D97-AF65-F5344CB8AC3E}">
        <p14:creationId xmlns:p14="http://schemas.microsoft.com/office/powerpoint/2010/main" val="3707248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1CFA11-92C6-774A-7A8F-2FAC8532FB4E}"/>
              </a:ext>
            </a:extLst>
          </p:cNvPr>
          <p:cNvSpPr>
            <a:spLocks noGrp="1"/>
          </p:cNvSpPr>
          <p:nvPr>
            <p:ph type="title"/>
          </p:nvPr>
        </p:nvSpPr>
        <p:spPr/>
        <p:txBody>
          <a:bodyPr/>
          <a:lstStyle/>
          <a:p>
            <a:pPr algn="ctr"/>
            <a:r>
              <a:rPr lang="en-US" b="1" dirty="0">
                <a:latin typeface="Algerian" panose="04020705040A02060702" pitchFamily="82" charset="0"/>
              </a:rPr>
              <a:t>CME KAYACHIKITSA ON</a:t>
            </a:r>
            <a:br>
              <a:rPr lang="en-US" b="1" dirty="0">
                <a:latin typeface="Algerian" panose="04020705040A02060702" pitchFamily="82" charset="0"/>
              </a:rPr>
            </a:br>
            <a:r>
              <a:rPr lang="en-US" b="1" dirty="0">
                <a:latin typeface="Algerian" panose="04020705040A02060702" pitchFamily="82" charset="0"/>
              </a:rPr>
              <a:t>“SANDHI VATA IN LENS OF CLINICIAN”</a:t>
            </a:r>
            <a:endParaRPr lang="en-IN" b="1" dirty="0">
              <a:latin typeface="Algerian" panose="04020705040A02060702" pitchFamily="82" charset="0"/>
            </a:endParaRPr>
          </a:p>
        </p:txBody>
      </p:sp>
      <p:sp>
        <p:nvSpPr>
          <p:cNvPr id="4" name="TextBox 3">
            <a:extLst>
              <a:ext uri="{FF2B5EF4-FFF2-40B4-BE49-F238E27FC236}">
                <a16:creationId xmlns:a16="http://schemas.microsoft.com/office/drawing/2014/main" id="{E4C59633-CDBB-C748-17E7-12C1165EBBF4}"/>
              </a:ext>
            </a:extLst>
          </p:cNvPr>
          <p:cNvSpPr txBox="1"/>
          <p:nvPr/>
        </p:nvSpPr>
        <p:spPr>
          <a:xfrm>
            <a:off x="942974" y="1690688"/>
            <a:ext cx="9896475" cy="923330"/>
          </a:xfrm>
          <a:prstGeom prst="rect">
            <a:avLst/>
          </a:prstGeom>
          <a:noFill/>
        </p:spPr>
        <p:txBody>
          <a:bodyPr wrap="square" rtlCol="0">
            <a:spAutoFit/>
          </a:bodyPr>
          <a:lstStyle/>
          <a:p>
            <a:r>
              <a:rPr lang="en-US" b="1" dirty="0">
                <a:latin typeface="Alergian"/>
              </a:rPr>
              <a:t>A Continuing Medical Education (CME) program was successfully organized by the Department of </a:t>
            </a:r>
            <a:r>
              <a:rPr lang="en-US" b="1" dirty="0" err="1">
                <a:latin typeface="Alergian"/>
              </a:rPr>
              <a:t>Kayachikitsa</a:t>
            </a:r>
            <a:r>
              <a:rPr lang="en-US" b="1" dirty="0">
                <a:latin typeface="Alergian"/>
              </a:rPr>
              <a:t> at our college on 22nd May between 2:00 PM and 4:00 PM, at the Dhanvantari Hall in the presence of 110 students and 25 teaching faculty.</a:t>
            </a:r>
            <a:endParaRPr lang="en-IN" b="1" dirty="0">
              <a:latin typeface="Alergian"/>
            </a:endParaRPr>
          </a:p>
        </p:txBody>
      </p:sp>
      <p:pic>
        <p:nvPicPr>
          <p:cNvPr id="5" name="Picture 4">
            <a:extLst>
              <a:ext uri="{FF2B5EF4-FFF2-40B4-BE49-F238E27FC236}">
                <a16:creationId xmlns:a16="http://schemas.microsoft.com/office/drawing/2014/main" id="{B16897BF-134A-FD8B-4FA9-84061194C382}"/>
              </a:ext>
            </a:extLst>
          </p:cNvPr>
          <p:cNvPicPr>
            <a:picLocks noChangeAspect="1"/>
          </p:cNvPicPr>
          <p:nvPr/>
        </p:nvPicPr>
        <p:blipFill rotWithShape="1">
          <a:blip r:embed="rId2">
            <a:extLst>
              <a:ext uri="{28A0092B-C50C-407E-A947-70E740481C1C}">
                <a14:useLocalDpi xmlns:a14="http://schemas.microsoft.com/office/drawing/2010/main" val="0"/>
              </a:ext>
            </a:extLst>
          </a:blip>
          <a:srcRect t="13918"/>
          <a:stretch/>
        </p:blipFill>
        <p:spPr bwMode="auto">
          <a:xfrm>
            <a:off x="0" y="3429000"/>
            <a:ext cx="3062605" cy="3029585"/>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01E2DC85-764F-C53C-EEE0-752AF728CF8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94034" y="3428999"/>
            <a:ext cx="3820342" cy="3063875"/>
          </a:xfrm>
          <a:prstGeom prst="rect">
            <a:avLst/>
          </a:prstGeom>
        </p:spPr>
      </p:pic>
      <p:pic>
        <p:nvPicPr>
          <p:cNvPr id="7" name="Picture 6">
            <a:extLst>
              <a:ext uri="{FF2B5EF4-FFF2-40B4-BE49-F238E27FC236}">
                <a16:creationId xmlns:a16="http://schemas.microsoft.com/office/drawing/2014/main" id="{59B6FF09-119B-5BCB-C89A-7221DF2D3F8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76"/>
          <a:stretch/>
        </p:blipFill>
        <p:spPr bwMode="auto">
          <a:xfrm>
            <a:off x="7955331" y="3428999"/>
            <a:ext cx="3617544" cy="30638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559123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FA566-2143-A3F1-E52E-F3EDE1FB9616}"/>
              </a:ext>
            </a:extLst>
          </p:cNvPr>
          <p:cNvSpPr>
            <a:spLocks noGrp="1"/>
          </p:cNvSpPr>
          <p:nvPr>
            <p:ph type="title"/>
          </p:nvPr>
        </p:nvSpPr>
        <p:spPr>
          <a:xfrm>
            <a:off x="963592" y="353550"/>
            <a:ext cx="10515600" cy="1325563"/>
          </a:xfrm>
        </p:spPr>
        <p:txBody>
          <a:bodyPr/>
          <a:lstStyle/>
          <a:p>
            <a:pPr algn="ctr"/>
            <a:r>
              <a:rPr lang="en-IN" b="1" dirty="0">
                <a:latin typeface="Algerian" panose="04020705040A02060702" pitchFamily="82" charset="0"/>
              </a:rPr>
              <a:t>TEACHERS DAY 2025 </a:t>
            </a:r>
          </a:p>
        </p:txBody>
      </p:sp>
      <p:sp>
        <p:nvSpPr>
          <p:cNvPr id="5" name="TextBox 4">
            <a:extLst>
              <a:ext uri="{FF2B5EF4-FFF2-40B4-BE49-F238E27FC236}">
                <a16:creationId xmlns:a16="http://schemas.microsoft.com/office/drawing/2014/main" id="{4B6BD269-9331-4B57-E104-62106B728F82}"/>
              </a:ext>
            </a:extLst>
          </p:cNvPr>
          <p:cNvSpPr txBox="1"/>
          <p:nvPr/>
        </p:nvSpPr>
        <p:spPr>
          <a:xfrm>
            <a:off x="963592" y="1909823"/>
            <a:ext cx="10660284" cy="1346331"/>
          </a:xfrm>
          <a:prstGeom prst="rect">
            <a:avLst/>
          </a:prstGeom>
          <a:noFill/>
        </p:spPr>
        <p:txBody>
          <a:bodyPr wrap="square">
            <a:spAutoFit/>
          </a:bodyPr>
          <a:lstStyle/>
          <a:p>
            <a:pPr>
              <a:lnSpc>
                <a:spcPct val="115000"/>
              </a:lnSpc>
              <a:spcAft>
                <a:spcPts val="1000"/>
              </a:spcAft>
              <a:buNone/>
            </a:pPr>
            <a:r>
              <a:rPr lang="en-IN" sz="1800" b="1" spc="15" dirty="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Teacher’s day was celebrated on 9</a:t>
            </a:r>
            <a:r>
              <a:rPr lang="en-IN" sz="1800" b="1" spc="15" baseline="30000" dirty="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th</a:t>
            </a:r>
            <a:r>
              <a:rPr lang="en-IN" sz="1800" b="1" spc="15" dirty="0">
                <a:solidFill>
                  <a:srgbClr val="202124"/>
                </a:solidFill>
                <a:effectLst/>
                <a:latin typeface="Times New Roman" panose="02020603050405020304" pitchFamily="18" charset="0"/>
                <a:ea typeface="Times New Roman" panose="02020603050405020304" pitchFamily="18" charset="0"/>
                <a:cs typeface="Times New Roman" panose="02020603050405020304" pitchFamily="18" charset="0"/>
              </a:rPr>
              <a:t> September 2025 by the students. Students conducted number of competitions and fun games where all the staffs participated actively. On this special day all the staff came together to express gratitude and appreciation for the tireless efforts of our teachers, who not only impact knowledge but also shape our character and guide us towards a bright future.</a:t>
            </a:r>
            <a:endParaRPr lang="en-IN" sz="1600" b="1"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1F6F5BEE-9A48-62B2-1EC9-EDB16B8E0F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52199"/>
            <a:ext cx="5343646" cy="3005801"/>
          </a:xfrm>
          <a:prstGeom prst="rect">
            <a:avLst/>
          </a:prstGeom>
        </p:spPr>
      </p:pic>
      <p:pic>
        <p:nvPicPr>
          <p:cNvPr id="9" name="Picture 8">
            <a:extLst>
              <a:ext uri="{FF2B5EF4-FFF2-40B4-BE49-F238E27FC236}">
                <a16:creationId xmlns:a16="http://schemas.microsoft.com/office/drawing/2014/main" id="{312C0EB8-0760-4CA4-5550-DB19D600FF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43646" y="3852199"/>
            <a:ext cx="5175169" cy="3005801"/>
          </a:xfrm>
          <a:prstGeom prst="rect">
            <a:avLst/>
          </a:prstGeom>
        </p:spPr>
      </p:pic>
      <p:pic>
        <p:nvPicPr>
          <p:cNvPr id="11" name="Picture 10">
            <a:extLst>
              <a:ext uri="{FF2B5EF4-FFF2-40B4-BE49-F238E27FC236}">
                <a16:creationId xmlns:a16="http://schemas.microsoft.com/office/drawing/2014/main" id="{AD599BCE-5B2B-EC44-7F32-116F73DC1A67}"/>
              </a:ext>
            </a:extLst>
          </p:cNvPr>
          <p:cNvPicPr>
            <a:picLocks noChangeAspect="1"/>
          </p:cNvPicPr>
          <p:nvPr/>
        </p:nvPicPr>
        <p:blipFill>
          <a:blip r:embed="rId4">
            <a:extLst>
              <a:ext uri="{28A0092B-C50C-407E-A947-70E740481C1C}">
                <a14:useLocalDpi xmlns:a14="http://schemas.microsoft.com/office/drawing/2010/main" val="0"/>
              </a:ext>
            </a:extLst>
          </a:blip>
          <a:srcRect t="12440" r="21343" b="4945"/>
          <a:stretch>
            <a:fillRect/>
          </a:stretch>
        </p:blipFill>
        <p:spPr>
          <a:xfrm>
            <a:off x="10468014" y="3852199"/>
            <a:ext cx="1723986" cy="3038932"/>
          </a:xfrm>
          <a:prstGeom prst="rect">
            <a:avLst/>
          </a:prstGeom>
        </p:spPr>
      </p:pic>
    </p:spTree>
    <p:extLst>
      <p:ext uri="{BB962C8B-B14F-4D97-AF65-F5344CB8AC3E}">
        <p14:creationId xmlns:p14="http://schemas.microsoft.com/office/powerpoint/2010/main" val="3748580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2C547-B524-9E80-AF82-CF92C807CB8C}"/>
              </a:ext>
            </a:extLst>
          </p:cNvPr>
          <p:cNvSpPr>
            <a:spLocks noGrp="1"/>
          </p:cNvSpPr>
          <p:nvPr>
            <p:ph type="title"/>
          </p:nvPr>
        </p:nvSpPr>
        <p:spPr/>
        <p:txBody>
          <a:bodyPr/>
          <a:lstStyle/>
          <a:p>
            <a:pPr algn="ctr"/>
            <a:r>
              <a:rPr lang="en-US" b="1" dirty="0">
                <a:latin typeface="Algerian" panose="04020705040A02060702" pitchFamily="82" charset="0"/>
              </a:rPr>
              <a:t>FOUNDER'S DAY CELEBRATION </a:t>
            </a:r>
            <a:endParaRPr lang="en-IN" b="1" dirty="0">
              <a:latin typeface="Algerian" panose="04020705040A02060702" pitchFamily="82" charset="0"/>
            </a:endParaRPr>
          </a:p>
        </p:txBody>
      </p:sp>
      <p:sp>
        <p:nvSpPr>
          <p:cNvPr id="7" name="TextBox 6">
            <a:extLst>
              <a:ext uri="{FF2B5EF4-FFF2-40B4-BE49-F238E27FC236}">
                <a16:creationId xmlns:a16="http://schemas.microsoft.com/office/drawing/2014/main" id="{9DF974CA-D3AE-E32D-C42F-1DCFE23B88B9}"/>
              </a:ext>
            </a:extLst>
          </p:cNvPr>
          <p:cNvSpPr txBox="1"/>
          <p:nvPr/>
        </p:nvSpPr>
        <p:spPr>
          <a:xfrm>
            <a:off x="1099595" y="1585733"/>
            <a:ext cx="10254205" cy="1029256"/>
          </a:xfrm>
          <a:prstGeom prst="rect">
            <a:avLst/>
          </a:prstGeom>
          <a:noFill/>
        </p:spPr>
        <p:txBody>
          <a:bodyPr wrap="square">
            <a:spAutoFit/>
          </a:bodyPr>
          <a:lstStyle/>
          <a:p>
            <a:pPr algn="ctr">
              <a:lnSpc>
                <a:spcPct val="115000"/>
              </a:lnSpc>
              <a:spcAft>
                <a:spcPts val="1000"/>
              </a:spcAft>
              <a:buNone/>
            </a:pPr>
            <a:r>
              <a:rPr lang="en-US" sz="1800" b="1" dirty="0">
                <a:effectLst/>
                <a:latin typeface="Calibri" panose="020F0502020204030204" pitchFamily="34" charset="0"/>
                <a:ea typeface="SimSun" panose="02010600030101010101" pitchFamily="2" charset="-122"/>
                <a:cs typeface="Times New Roman" panose="02020603050405020304" pitchFamily="18" charset="0"/>
              </a:rPr>
              <a:t>The Founder's day was successfully conducted on 26/07/2025 at Dhanvantari auditorium, bringing together all the teaching and non teaching staff's of Hillside group of institution, and esteemed guests for a vibrant and memorable occasion.</a:t>
            </a:r>
            <a:endParaRPr lang="en-IN" sz="1800" b="1"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11" name="Picture 10">
            <a:extLst>
              <a:ext uri="{FF2B5EF4-FFF2-40B4-BE49-F238E27FC236}">
                <a16:creationId xmlns:a16="http://schemas.microsoft.com/office/drawing/2014/main" id="{3666BD6F-B135-DA74-314A-4EDFB62A86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 y="2751312"/>
            <a:ext cx="3084895" cy="4113194"/>
          </a:xfrm>
          <a:prstGeom prst="rect">
            <a:avLst/>
          </a:prstGeom>
        </p:spPr>
      </p:pic>
      <p:pic>
        <p:nvPicPr>
          <p:cNvPr id="13" name="Picture 12">
            <a:extLst>
              <a:ext uri="{FF2B5EF4-FFF2-40B4-BE49-F238E27FC236}">
                <a16:creationId xmlns:a16="http://schemas.microsoft.com/office/drawing/2014/main" id="{E2E8061A-0E60-B19B-34C3-CB95D8F43E0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58393" y="2752601"/>
            <a:ext cx="3084894" cy="4113192"/>
          </a:xfrm>
          <a:prstGeom prst="rect">
            <a:avLst/>
          </a:prstGeom>
        </p:spPr>
      </p:pic>
      <p:pic>
        <p:nvPicPr>
          <p:cNvPr id="15" name="Picture 14">
            <a:extLst>
              <a:ext uri="{FF2B5EF4-FFF2-40B4-BE49-F238E27FC236}">
                <a16:creationId xmlns:a16="http://schemas.microsoft.com/office/drawing/2014/main" id="{C88049EC-5106-4663-0147-79234FB546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3157" y="2751313"/>
            <a:ext cx="5535235" cy="4151426"/>
          </a:xfrm>
          <a:prstGeom prst="rect">
            <a:avLst/>
          </a:prstGeom>
        </p:spPr>
      </p:pic>
    </p:spTree>
    <p:extLst>
      <p:ext uri="{BB962C8B-B14F-4D97-AF65-F5344CB8AC3E}">
        <p14:creationId xmlns:p14="http://schemas.microsoft.com/office/powerpoint/2010/main" val="16808277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E30B42-7406-9EDC-5BBB-B52E48B8A3BE}"/>
              </a:ext>
            </a:extLst>
          </p:cNvPr>
          <p:cNvSpPr>
            <a:spLocks noGrp="1"/>
          </p:cNvSpPr>
          <p:nvPr>
            <p:ph type="title"/>
          </p:nvPr>
        </p:nvSpPr>
        <p:spPr/>
        <p:txBody>
          <a:bodyPr/>
          <a:lstStyle/>
          <a:p>
            <a:pPr algn="ctr"/>
            <a:r>
              <a:rPr lang="en-US" b="1" dirty="0" err="1">
                <a:latin typeface="Algerian" panose="04020705040A02060702" pitchFamily="82" charset="0"/>
              </a:rPr>
              <a:t>INDEPENDenCE</a:t>
            </a:r>
            <a:r>
              <a:rPr lang="en-US" b="1" dirty="0">
                <a:latin typeface="Algerian" panose="04020705040A02060702" pitchFamily="82" charset="0"/>
              </a:rPr>
              <a:t> DAY </a:t>
            </a:r>
            <a:endParaRPr lang="en-IN" dirty="0">
              <a:latin typeface="Algerian" panose="04020705040A02060702" pitchFamily="82" charset="0"/>
            </a:endParaRPr>
          </a:p>
        </p:txBody>
      </p:sp>
      <p:sp>
        <p:nvSpPr>
          <p:cNvPr id="7" name="TextBox 6">
            <a:extLst>
              <a:ext uri="{FF2B5EF4-FFF2-40B4-BE49-F238E27FC236}">
                <a16:creationId xmlns:a16="http://schemas.microsoft.com/office/drawing/2014/main" id="{5854E00E-4D02-741B-4D43-25FC53473195}"/>
              </a:ext>
            </a:extLst>
          </p:cNvPr>
          <p:cNvSpPr txBox="1"/>
          <p:nvPr/>
        </p:nvSpPr>
        <p:spPr>
          <a:xfrm>
            <a:off x="1481559" y="1690689"/>
            <a:ext cx="9444942" cy="1029256"/>
          </a:xfrm>
          <a:prstGeom prst="rect">
            <a:avLst/>
          </a:prstGeom>
          <a:noFill/>
        </p:spPr>
        <p:txBody>
          <a:bodyPr wrap="square">
            <a:spAutoFit/>
          </a:bodyPr>
          <a:lstStyle/>
          <a:p>
            <a:pPr algn="ctr">
              <a:lnSpc>
                <a:spcPct val="115000"/>
              </a:lnSpc>
              <a:spcAft>
                <a:spcPts val="1000"/>
              </a:spcAft>
              <a:buNone/>
            </a:pPr>
            <a:r>
              <a:rPr lang="en-US" sz="1800" b="1" dirty="0">
                <a:effectLst/>
                <a:latin typeface="Calibri" panose="020F0502020204030204" pitchFamily="34" charset="0"/>
                <a:ea typeface="SimSun" panose="02010600030101010101" pitchFamily="2" charset="-122"/>
                <a:cs typeface="Times New Roman" panose="02020603050405020304" pitchFamily="18" charset="0"/>
              </a:rPr>
              <a:t>The 79th Independence Day was celebrated with great enthusiasm and patriotic fervor on 15th August 2025. The event was organized on the college grounds and witnessed active participation from Dignitaries, Staff’s  &amp; students.</a:t>
            </a:r>
            <a:endParaRPr lang="en-IN" sz="1800" b="1" dirty="0">
              <a:effectLst/>
              <a:latin typeface="Calibri" panose="020F0502020204030204" pitchFamily="34" charset="0"/>
              <a:ea typeface="SimSun" panose="02010600030101010101" pitchFamily="2" charset="-122"/>
              <a:cs typeface="Times New Roman" panose="02020603050405020304" pitchFamily="18" charset="0"/>
            </a:endParaRPr>
          </a:p>
        </p:txBody>
      </p:sp>
      <p:pic>
        <p:nvPicPr>
          <p:cNvPr id="11" name="Picture 10">
            <a:extLst>
              <a:ext uri="{FF2B5EF4-FFF2-40B4-BE49-F238E27FC236}">
                <a16:creationId xmlns:a16="http://schemas.microsoft.com/office/drawing/2014/main" id="{58B5034A-D38B-7CC4-97BC-4C15B77051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32030" y="3107969"/>
            <a:ext cx="8240411" cy="3750031"/>
          </a:xfrm>
          <a:prstGeom prst="rect">
            <a:avLst/>
          </a:prstGeom>
        </p:spPr>
      </p:pic>
    </p:spTree>
    <p:extLst>
      <p:ext uri="{BB962C8B-B14F-4D97-AF65-F5344CB8AC3E}">
        <p14:creationId xmlns:p14="http://schemas.microsoft.com/office/powerpoint/2010/main" val="3303484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E8CB268-5764-DEDA-D809-39876F2E55AD}"/>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03913" y="580433"/>
            <a:ext cx="9638407" cy="5464768"/>
          </a:xfrm>
        </p:spPr>
      </p:pic>
    </p:spTree>
    <p:extLst>
      <p:ext uri="{BB962C8B-B14F-4D97-AF65-F5344CB8AC3E}">
        <p14:creationId xmlns:p14="http://schemas.microsoft.com/office/powerpoint/2010/main" val="26387750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2E469-EDDF-3B69-6455-3651747EE85C}"/>
              </a:ext>
            </a:extLst>
          </p:cNvPr>
          <p:cNvSpPr>
            <a:spLocks noGrp="1"/>
          </p:cNvSpPr>
          <p:nvPr>
            <p:ph type="title"/>
          </p:nvPr>
        </p:nvSpPr>
        <p:spPr>
          <a:xfrm>
            <a:off x="838199" y="346463"/>
            <a:ext cx="11149361" cy="1325563"/>
          </a:xfrm>
        </p:spPr>
        <p:txBody>
          <a:bodyPr>
            <a:normAutofit/>
          </a:bodyPr>
          <a:lstStyle/>
          <a:p>
            <a:pPr algn="ctr"/>
            <a:r>
              <a:rPr lang="en-US" sz="3600" b="1" dirty="0">
                <a:latin typeface="Algerian" panose="04020705040A02060702" pitchFamily="82" charset="0"/>
              </a:rPr>
              <a:t>BASIC COURSE IN EDUCATIONAL METHODOLGY TRAINING PROGRAMME REPORT</a:t>
            </a:r>
            <a:endParaRPr lang="en-IN" sz="3600" b="1" dirty="0">
              <a:latin typeface="Algerian" panose="04020705040A02060702" pitchFamily="82" charset="0"/>
            </a:endParaRPr>
          </a:p>
        </p:txBody>
      </p:sp>
      <p:pic>
        <p:nvPicPr>
          <p:cNvPr id="4" name="Picture 3">
            <a:extLst>
              <a:ext uri="{FF2B5EF4-FFF2-40B4-BE49-F238E27FC236}">
                <a16:creationId xmlns:a16="http://schemas.microsoft.com/office/drawing/2014/main" id="{EBBFDFE7-2440-543D-2051-37C27D50658A}"/>
              </a:ext>
            </a:extLst>
          </p:cNvPr>
          <p:cNvPicPr>
            <a:picLocks noChangeAspect="1"/>
          </p:cNvPicPr>
          <p:nvPr/>
        </p:nvPicPr>
        <p:blipFill rotWithShape="1">
          <a:blip r:embed="rId2">
            <a:extLst>
              <a:ext uri="{28A0092B-C50C-407E-A947-70E740481C1C}">
                <a14:useLocalDpi xmlns:a14="http://schemas.microsoft.com/office/drawing/2010/main" val="0"/>
              </a:ext>
            </a:extLst>
          </a:blip>
          <a:srcRect l="8517" t="32599" r="7614"/>
          <a:stretch/>
        </p:blipFill>
        <p:spPr bwMode="auto">
          <a:xfrm>
            <a:off x="0" y="3820795"/>
            <a:ext cx="4918075" cy="3037205"/>
          </a:xfrm>
          <a:prstGeom prst="rect">
            <a:avLst/>
          </a:prstGeom>
          <a:noFill/>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BA449BF1-2F34-3F29-1885-8E9570492F3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0056"/>
          <a:stretch/>
        </p:blipFill>
        <p:spPr bwMode="auto">
          <a:xfrm>
            <a:off x="4918075" y="3820794"/>
            <a:ext cx="3088005" cy="3037205"/>
          </a:xfrm>
          <a:prstGeom prst="rect">
            <a:avLst/>
          </a:prstGeom>
          <a:noFill/>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4F130DB5-0D3F-91A4-00E4-105227688B9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06081" y="3731259"/>
            <a:ext cx="4185920" cy="3126740"/>
          </a:xfrm>
          <a:prstGeom prst="rect">
            <a:avLst/>
          </a:prstGeom>
          <a:noFill/>
          <a:ln>
            <a:noFill/>
          </a:ln>
        </p:spPr>
      </p:pic>
      <p:sp>
        <p:nvSpPr>
          <p:cNvPr id="8" name="TextBox 7">
            <a:extLst>
              <a:ext uri="{FF2B5EF4-FFF2-40B4-BE49-F238E27FC236}">
                <a16:creationId xmlns:a16="http://schemas.microsoft.com/office/drawing/2014/main" id="{E58AE538-0F64-9B37-6499-0ADE0C670CE2}"/>
              </a:ext>
            </a:extLst>
          </p:cNvPr>
          <p:cNvSpPr txBox="1"/>
          <p:nvPr/>
        </p:nvSpPr>
        <p:spPr>
          <a:xfrm>
            <a:off x="936702" y="1885998"/>
            <a:ext cx="10270273" cy="923330"/>
          </a:xfrm>
          <a:prstGeom prst="rect">
            <a:avLst/>
          </a:prstGeom>
          <a:noFill/>
        </p:spPr>
        <p:txBody>
          <a:bodyPr wrap="square">
            <a:spAutoFit/>
          </a:bodyPr>
          <a:lstStyle/>
          <a:p>
            <a:r>
              <a:rPr lang="en-IN" sz="1800" b="1" dirty="0">
                <a:effectLst/>
                <a:latin typeface="Times New Roman" panose="02020603050405020304" pitchFamily="18" charset="0"/>
                <a:ea typeface="Calibri" panose="020F0502020204030204" pitchFamily="34" charset="0"/>
              </a:rPr>
              <a:t>Basic Course in Educational Methodology (BCEM) training programme was organised by RGUHS Academic and Administrative Training Institute (RAATI) in Sri </a:t>
            </a:r>
            <a:r>
              <a:rPr lang="en-IN" sz="1800" b="1" dirty="0" err="1">
                <a:effectLst/>
                <a:latin typeface="Times New Roman" panose="02020603050405020304" pitchFamily="18" charset="0"/>
                <a:ea typeface="Calibri" panose="020F0502020204030204" pitchFamily="34" charset="0"/>
              </a:rPr>
              <a:t>Sri</a:t>
            </a:r>
            <a:r>
              <a:rPr lang="en-IN" sz="1800" b="1" dirty="0">
                <a:effectLst/>
                <a:latin typeface="Times New Roman" panose="02020603050405020304" pitchFamily="18" charset="0"/>
                <a:ea typeface="Calibri" panose="020F0502020204030204" pitchFamily="34" charset="0"/>
              </a:rPr>
              <a:t> College of Ayurvedic Sciences and Research</a:t>
            </a:r>
            <a:endParaRPr lang="en-IN" b="1" dirty="0"/>
          </a:p>
        </p:txBody>
      </p:sp>
    </p:spTree>
    <p:extLst>
      <p:ext uri="{BB962C8B-B14F-4D97-AF65-F5344CB8AC3E}">
        <p14:creationId xmlns:p14="http://schemas.microsoft.com/office/powerpoint/2010/main" val="13042484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B8085-E3A7-1B77-2C20-E60E886484BA}"/>
              </a:ext>
            </a:extLst>
          </p:cNvPr>
          <p:cNvSpPr>
            <a:spLocks noGrp="1"/>
          </p:cNvSpPr>
          <p:nvPr>
            <p:ph type="title"/>
          </p:nvPr>
        </p:nvSpPr>
        <p:spPr/>
        <p:txBody>
          <a:bodyPr/>
          <a:lstStyle/>
          <a:p>
            <a:pPr algn="ctr"/>
            <a:r>
              <a:rPr lang="en-US" dirty="0">
                <a:latin typeface="Algerian" panose="04020705040A02060702" pitchFamily="82" charset="0"/>
              </a:rPr>
              <a:t>	</a:t>
            </a:r>
            <a:r>
              <a:rPr lang="en-US" b="1" dirty="0">
                <a:latin typeface="Algerian" panose="04020705040A02060702" pitchFamily="82" charset="0"/>
              </a:rPr>
              <a:t>BASIC LIFE SUPPORT TRAINING (BLS)</a:t>
            </a:r>
            <a:endParaRPr lang="en-IN" b="1" dirty="0">
              <a:latin typeface="Algerian" panose="04020705040A02060702" pitchFamily="82" charset="0"/>
            </a:endParaRPr>
          </a:p>
        </p:txBody>
      </p:sp>
      <p:pic>
        <p:nvPicPr>
          <p:cNvPr id="5" name="Picture 4">
            <a:extLst>
              <a:ext uri="{FF2B5EF4-FFF2-40B4-BE49-F238E27FC236}">
                <a16:creationId xmlns:a16="http://schemas.microsoft.com/office/drawing/2014/main" id="{26A5DD36-6206-6724-D09F-B5C595641F90}"/>
              </a:ext>
            </a:extLst>
          </p:cNvPr>
          <p:cNvPicPr>
            <a:picLocks noChangeAspect="1"/>
          </p:cNvPicPr>
          <p:nvPr/>
        </p:nvPicPr>
        <p:blipFill>
          <a:blip r:embed="rId2">
            <a:extLst>
              <a:ext uri="{28A0092B-C50C-407E-A947-70E740481C1C}">
                <a14:useLocalDpi xmlns:a14="http://schemas.microsoft.com/office/drawing/2010/main" val="0"/>
              </a:ext>
            </a:extLst>
          </a:blip>
          <a:srcRect r="17213"/>
          <a:stretch>
            <a:fillRect/>
          </a:stretch>
        </p:blipFill>
        <p:spPr>
          <a:xfrm>
            <a:off x="5747662" y="3339433"/>
            <a:ext cx="6447452" cy="3504578"/>
          </a:xfrm>
          <a:prstGeom prst="rect">
            <a:avLst/>
          </a:prstGeom>
        </p:spPr>
      </p:pic>
      <p:sp>
        <p:nvSpPr>
          <p:cNvPr id="6" name="TextBox 5">
            <a:extLst>
              <a:ext uri="{FF2B5EF4-FFF2-40B4-BE49-F238E27FC236}">
                <a16:creationId xmlns:a16="http://schemas.microsoft.com/office/drawing/2014/main" id="{04C20507-2CD3-AAF9-170A-03C2BB8BEE82}"/>
              </a:ext>
            </a:extLst>
          </p:cNvPr>
          <p:cNvSpPr txBox="1"/>
          <p:nvPr/>
        </p:nvSpPr>
        <p:spPr>
          <a:xfrm>
            <a:off x="2752531" y="1819469"/>
            <a:ext cx="7268547" cy="646331"/>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Interns were given Hands on Training by Dr. Rajesh G Hiremath on Basic Life Support.</a:t>
            </a:r>
            <a:endParaRPr lang="en-IN" dirty="0">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B66F3C12-B068-E05A-9F25-49C1C7B13C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 y="3408013"/>
            <a:ext cx="4606212" cy="3454659"/>
          </a:xfrm>
          <a:prstGeom prst="rect">
            <a:avLst/>
          </a:prstGeom>
        </p:spPr>
      </p:pic>
    </p:spTree>
    <p:extLst>
      <p:ext uri="{BB962C8B-B14F-4D97-AF65-F5344CB8AC3E}">
        <p14:creationId xmlns:p14="http://schemas.microsoft.com/office/powerpoint/2010/main" val="1691444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933D5-8483-EC36-1DBB-87B5C63AB7A6}"/>
              </a:ext>
            </a:extLst>
          </p:cNvPr>
          <p:cNvSpPr>
            <a:spLocks noGrp="1"/>
          </p:cNvSpPr>
          <p:nvPr>
            <p:ph type="title"/>
          </p:nvPr>
        </p:nvSpPr>
        <p:spPr/>
        <p:txBody>
          <a:bodyPr>
            <a:normAutofit fontScale="90000"/>
          </a:bodyPr>
          <a:lstStyle/>
          <a:p>
            <a:pPr algn="ctr"/>
            <a:r>
              <a:rPr lang="en-US" b="1" dirty="0" err="1">
                <a:latin typeface="Algerian" panose="04020705040A02060702" pitchFamily="82" charset="0"/>
              </a:rPr>
              <a:t>Roga</a:t>
            </a:r>
            <a:r>
              <a:rPr lang="en-US" b="1" dirty="0">
                <a:latin typeface="Algerian" panose="04020705040A02060702" pitchFamily="82" charset="0"/>
              </a:rPr>
              <a:t> Nidana CME on </a:t>
            </a:r>
            <a:br>
              <a:rPr lang="en-US" dirty="0">
                <a:latin typeface="Algerian" panose="04020705040A02060702" pitchFamily="82" charset="0"/>
              </a:rPr>
            </a:br>
            <a:r>
              <a:rPr lang="en-US" dirty="0">
                <a:latin typeface="Algerian" panose="04020705040A02060702" pitchFamily="82" charset="0"/>
              </a:rPr>
              <a:t>“</a:t>
            </a:r>
            <a:r>
              <a:rPr lang="en-US" b="1" dirty="0">
                <a:latin typeface="Algerian" panose="04020705040A02060702" pitchFamily="82" charset="0"/>
              </a:rPr>
              <a:t>IDENTIFICATION AND INTERPRETATION OF DOSHA VITIATION IN ROUTINE OPD CASES</a:t>
            </a:r>
            <a:r>
              <a:rPr lang="en-US" dirty="0"/>
              <a:t>”</a:t>
            </a:r>
            <a:endParaRPr lang="en-IN" dirty="0"/>
          </a:p>
        </p:txBody>
      </p:sp>
      <p:pic>
        <p:nvPicPr>
          <p:cNvPr id="5" name="Content Placeholder 4">
            <a:extLst>
              <a:ext uri="{FF2B5EF4-FFF2-40B4-BE49-F238E27FC236}">
                <a16:creationId xmlns:a16="http://schemas.microsoft.com/office/drawing/2014/main" id="{9931CD34-11F1-1E11-00C6-1D6D6531299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888653" y="2369639"/>
            <a:ext cx="5863508" cy="4397631"/>
          </a:xfrm>
        </p:spPr>
      </p:pic>
      <p:pic>
        <p:nvPicPr>
          <p:cNvPr id="7" name="Picture 6">
            <a:extLst>
              <a:ext uri="{FF2B5EF4-FFF2-40B4-BE49-F238E27FC236}">
                <a16:creationId xmlns:a16="http://schemas.microsoft.com/office/drawing/2014/main" id="{65792875-82D6-B830-B6D2-4B08F3AFDA0B}"/>
              </a:ext>
            </a:extLst>
          </p:cNvPr>
          <p:cNvPicPr>
            <a:picLocks noChangeAspect="1"/>
          </p:cNvPicPr>
          <p:nvPr/>
        </p:nvPicPr>
        <p:blipFill>
          <a:blip r:embed="rId3">
            <a:extLst>
              <a:ext uri="{28A0092B-C50C-407E-A947-70E740481C1C}">
                <a14:useLocalDpi xmlns:a14="http://schemas.microsoft.com/office/drawing/2010/main" val="0"/>
              </a:ext>
            </a:extLst>
          </a:blip>
          <a:srcRect l="-1" t="30042" r="-707"/>
          <a:stretch>
            <a:fillRect/>
          </a:stretch>
        </p:blipFill>
        <p:spPr>
          <a:xfrm>
            <a:off x="237040" y="2369639"/>
            <a:ext cx="4797947" cy="4443925"/>
          </a:xfrm>
          <a:prstGeom prst="rect">
            <a:avLst/>
          </a:prstGeom>
        </p:spPr>
      </p:pic>
    </p:spTree>
    <p:extLst>
      <p:ext uri="{BB962C8B-B14F-4D97-AF65-F5344CB8AC3E}">
        <p14:creationId xmlns:p14="http://schemas.microsoft.com/office/powerpoint/2010/main" val="3221212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D9A6B-05B2-4AE3-66F2-B2A51D3ABB6D}"/>
              </a:ext>
            </a:extLst>
          </p:cNvPr>
          <p:cNvSpPr>
            <a:spLocks noGrp="1"/>
          </p:cNvSpPr>
          <p:nvPr>
            <p:ph type="title"/>
          </p:nvPr>
        </p:nvSpPr>
        <p:spPr/>
        <p:txBody>
          <a:bodyPr/>
          <a:lstStyle/>
          <a:p>
            <a:pPr algn="ctr"/>
            <a:r>
              <a:rPr lang="en-US" b="1" dirty="0">
                <a:latin typeface="Algerian" panose="04020705040A02060702" pitchFamily="82" charset="0"/>
              </a:rPr>
              <a:t>RESEARCH GRANTS RECEIVED FROM RGUHS</a:t>
            </a:r>
            <a:endParaRPr lang="en-IN" b="1" dirty="0">
              <a:latin typeface="Algerian" panose="04020705040A02060702" pitchFamily="82" charset="0"/>
            </a:endParaRPr>
          </a:p>
        </p:txBody>
      </p:sp>
      <p:sp>
        <p:nvSpPr>
          <p:cNvPr id="3" name="Content Placeholder 2">
            <a:extLst>
              <a:ext uri="{FF2B5EF4-FFF2-40B4-BE49-F238E27FC236}">
                <a16:creationId xmlns:a16="http://schemas.microsoft.com/office/drawing/2014/main" id="{3C1DD2E7-AF06-D2CD-5C5D-7160B2F19C92}"/>
              </a:ext>
            </a:extLst>
          </p:cNvPr>
          <p:cNvSpPr>
            <a:spLocks noGrp="1"/>
          </p:cNvSpPr>
          <p:nvPr>
            <p:ph idx="1"/>
          </p:nvPr>
        </p:nvSpPr>
        <p:spPr/>
        <p:txBody>
          <a:bodyPr/>
          <a:lstStyle/>
          <a:p>
            <a:pPr marL="0" indent="0">
              <a:buNone/>
            </a:pPr>
            <a:endParaRPr lang="en-US" dirty="0"/>
          </a:p>
          <a:p>
            <a:endParaRPr lang="en-IN" dirty="0"/>
          </a:p>
        </p:txBody>
      </p:sp>
      <p:graphicFrame>
        <p:nvGraphicFramePr>
          <p:cNvPr id="4" name="Table 3">
            <a:extLst>
              <a:ext uri="{FF2B5EF4-FFF2-40B4-BE49-F238E27FC236}">
                <a16:creationId xmlns:a16="http://schemas.microsoft.com/office/drawing/2014/main" id="{9CC4DD73-E371-065E-047F-0D44ACC2F3E0}"/>
              </a:ext>
            </a:extLst>
          </p:cNvPr>
          <p:cNvGraphicFramePr>
            <a:graphicFrameLocks noGrp="1"/>
          </p:cNvGraphicFramePr>
          <p:nvPr>
            <p:extLst>
              <p:ext uri="{D42A27DB-BD31-4B8C-83A1-F6EECF244321}">
                <p14:modId xmlns:p14="http://schemas.microsoft.com/office/powerpoint/2010/main" val="1580917277"/>
              </p:ext>
            </p:extLst>
          </p:nvPr>
        </p:nvGraphicFramePr>
        <p:xfrm>
          <a:off x="734668" y="1690688"/>
          <a:ext cx="10619132" cy="4665910"/>
        </p:xfrm>
        <a:graphic>
          <a:graphicData uri="http://schemas.openxmlformats.org/drawingml/2006/table">
            <a:tbl>
              <a:tblPr firstRow="1" bandRow="1">
                <a:tableStyleId>{616DA210-FB5B-4158-B5E0-FEB733F419BA}</a:tableStyleId>
              </a:tblPr>
              <a:tblGrid>
                <a:gridCol w="5309566">
                  <a:extLst>
                    <a:ext uri="{9D8B030D-6E8A-4147-A177-3AD203B41FA5}">
                      <a16:colId xmlns:a16="http://schemas.microsoft.com/office/drawing/2014/main" val="3733970688"/>
                    </a:ext>
                  </a:extLst>
                </a:gridCol>
                <a:gridCol w="5309566">
                  <a:extLst>
                    <a:ext uri="{9D8B030D-6E8A-4147-A177-3AD203B41FA5}">
                      <a16:colId xmlns:a16="http://schemas.microsoft.com/office/drawing/2014/main" val="2054770949"/>
                    </a:ext>
                  </a:extLst>
                </a:gridCol>
              </a:tblGrid>
              <a:tr h="709174">
                <a:tc>
                  <a:txBody>
                    <a:bodyPr/>
                    <a:lstStyle/>
                    <a:p>
                      <a:r>
                        <a:rPr lang="en-US" sz="3200" b="1" dirty="0"/>
                        <a:t>RESEARCH  TITLE </a:t>
                      </a:r>
                      <a:endParaRPr lang="en-IN" sz="32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3200" b="1" dirty="0"/>
                        <a:t>PRINCIPAL INVESTIGATOR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20581823"/>
                  </a:ext>
                </a:extLst>
              </a:tr>
              <a:tr h="989184">
                <a:tc>
                  <a:txBody>
                    <a:bodyPr/>
                    <a:lstStyle/>
                    <a:p>
                      <a:r>
                        <a:rPr lang="en-US" b="1" dirty="0"/>
                        <a:t>1. EARLY PUBERTY DETECTION IN CHILDREN AND UTILIZING BHRAMI GHRITA NASYA AND BHRAMI CHURNA TALAM FOR SYMPTOM  DELAY</a:t>
                      </a:r>
                      <a:endParaRPr lang="en-IN"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Dr. AMBILY V.N. , Dr. SHRUTI B.V.</a:t>
                      </a:r>
                      <a:endParaRPr lang="en-IN"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19872463"/>
                  </a:ext>
                </a:extLst>
              </a:tr>
              <a:tr h="989184">
                <a:tc>
                  <a:txBody>
                    <a:bodyPr/>
                    <a:lstStyle/>
                    <a:p>
                      <a:r>
                        <a:rPr lang="en-US" b="1" dirty="0"/>
                        <a:t>2. A CLINICAL STUDY TO EVALUATE THE BALYA ACTION OF KBT 101 CAP. W.S.R. TO GRISP POWER STRENGTH </a:t>
                      </a:r>
                      <a:endParaRPr lang="en-IN"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MS. MRUNAL (INTERNEE)</a:t>
                      </a:r>
                      <a:endParaRPr lang="en-IN"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590035774"/>
                  </a:ext>
                </a:extLst>
              </a:tr>
              <a:tr h="989184">
                <a:tc>
                  <a:txBody>
                    <a:bodyPr/>
                    <a:lstStyle/>
                    <a:p>
                      <a:r>
                        <a:rPr lang="en-US" b="1" dirty="0"/>
                        <a:t>3. AN OPEN LABELED CLINICAL STUDY TO EVALUATE THE EFICACY OF SIRA VYADH IN MEDO DUSTHI WITH SPECIAL REF. TO DYSLIPIDAEMIA   </a:t>
                      </a:r>
                      <a:endParaRPr lang="en-IN"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MS . JAYASHREE (3</a:t>
                      </a:r>
                      <a:r>
                        <a:rPr lang="en-US" b="1" baseline="30000" dirty="0"/>
                        <a:t>RD</a:t>
                      </a:r>
                      <a:r>
                        <a:rPr lang="en-US" b="1" dirty="0"/>
                        <a:t> BAMS)</a:t>
                      </a:r>
                      <a:endParaRPr lang="en-IN"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27397125"/>
                  </a:ext>
                </a:extLst>
              </a:tr>
              <a:tr h="989184">
                <a:tc>
                  <a:txBody>
                    <a:bodyPr/>
                    <a:lstStyle/>
                    <a:p>
                      <a:r>
                        <a:rPr lang="en-US" b="1" dirty="0"/>
                        <a:t>4. A COMPARATIVE CLINICAL STUDY TO ASSESS EFFECT OF DURVADI TAILA AND MURCHITA TILA TAILA IN DARUNAKA</a:t>
                      </a:r>
                      <a:endParaRPr lang="en-IN"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b="1" dirty="0"/>
                        <a:t>MS. VEENA (3</a:t>
                      </a:r>
                      <a:r>
                        <a:rPr lang="en-US" b="1" baseline="30000" dirty="0"/>
                        <a:t>RD</a:t>
                      </a:r>
                      <a:r>
                        <a:rPr lang="en-US" b="1" dirty="0"/>
                        <a:t> BAMS)</a:t>
                      </a:r>
                      <a:endParaRPr lang="en-IN"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60815625"/>
                  </a:ext>
                </a:extLst>
              </a:tr>
            </a:tbl>
          </a:graphicData>
        </a:graphic>
      </p:graphicFrame>
    </p:spTree>
    <p:extLst>
      <p:ext uri="{BB962C8B-B14F-4D97-AF65-F5344CB8AC3E}">
        <p14:creationId xmlns:p14="http://schemas.microsoft.com/office/powerpoint/2010/main" val="25777206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D35E3-1DEC-C858-3EF6-68FF8E5B3CE4}"/>
              </a:ext>
            </a:extLst>
          </p:cNvPr>
          <p:cNvSpPr>
            <a:spLocks noGrp="1"/>
          </p:cNvSpPr>
          <p:nvPr>
            <p:ph type="title"/>
          </p:nvPr>
        </p:nvSpPr>
        <p:spPr/>
        <p:txBody>
          <a:bodyPr/>
          <a:lstStyle/>
          <a:p>
            <a:pPr algn="ctr"/>
            <a:r>
              <a:rPr lang="en-IN" b="1" dirty="0">
                <a:latin typeface="Algerian" panose="04020705040A02060702" pitchFamily="82" charset="0"/>
              </a:rPr>
              <a:t>DESH KA PRAKRITI PARIKSHAN</a:t>
            </a:r>
          </a:p>
        </p:txBody>
      </p:sp>
      <p:sp>
        <p:nvSpPr>
          <p:cNvPr id="7" name="TextBox 6">
            <a:extLst>
              <a:ext uri="{FF2B5EF4-FFF2-40B4-BE49-F238E27FC236}">
                <a16:creationId xmlns:a16="http://schemas.microsoft.com/office/drawing/2014/main" id="{570E6521-DFF4-B77B-C7EA-7E2F55409C7C}"/>
              </a:ext>
            </a:extLst>
          </p:cNvPr>
          <p:cNvSpPr txBox="1"/>
          <p:nvPr/>
        </p:nvSpPr>
        <p:spPr>
          <a:xfrm>
            <a:off x="1839310" y="1690688"/>
            <a:ext cx="8061435" cy="923330"/>
          </a:xfrm>
          <a:prstGeom prst="rect">
            <a:avLst/>
          </a:prstGeom>
          <a:noFill/>
        </p:spPr>
        <p:txBody>
          <a:bodyPr wrap="square" rtlCol="0">
            <a:spAutoFit/>
          </a:bodyPr>
          <a:lstStyle/>
          <a:p>
            <a:r>
              <a:rPr lang="en-IN" b="1" dirty="0"/>
              <a:t>The Desh ka Prakriti Parikshana initiative, under the Ministry of AYUSH, aims to bring Ayurveda to every individual's doorstep by helping people know about their unique Prakriti, or Ayurvedic body type.</a:t>
            </a:r>
          </a:p>
        </p:txBody>
      </p:sp>
      <p:pic>
        <p:nvPicPr>
          <p:cNvPr id="8" name="Picture 7">
            <a:extLst>
              <a:ext uri="{FF2B5EF4-FFF2-40B4-BE49-F238E27FC236}">
                <a16:creationId xmlns:a16="http://schemas.microsoft.com/office/drawing/2014/main" id="{9C9EB929-36BD-4B72-8E2F-122EE1B9E1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20" y="3016251"/>
            <a:ext cx="5491615" cy="3841749"/>
          </a:xfrm>
          <a:prstGeom prst="rect">
            <a:avLst/>
          </a:prstGeom>
        </p:spPr>
      </p:pic>
      <p:pic>
        <p:nvPicPr>
          <p:cNvPr id="9" name="Picture 8">
            <a:extLst>
              <a:ext uri="{FF2B5EF4-FFF2-40B4-BE49-F238E27FC236}">
                <a16:creationId xmlns:a16="http://schemas.microsoft.com/office/drawing/2014/main" id="{FBA098BA-A757-A51F-5115-4962CBD14F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70595" y="3017060"/>
            <a:ext cx="6721405" cy="3840940"/>
          </a:xfrm>
          <a:prstGeom prst="rect">
            <a:avLst/>
          </a:prstGeom>
        </p:spPr>
      </p:pic>
    </p:spTree>
    <p:extLst>
      <p:ext uri="{BB962C8B-B14F-4D97-AF65-F5344CB8AC3E}">
        <p14:creationId xmlns:p14="http://schemas.microsoft.com/office/powerpoint/2010/main" val="29455556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95C3B-AD1D-F37A-B834-883281E14764}"/>
              </a:ext>
            </a:extLst>
          </p:cNvPr>
          <p:cNvSpPr>
            <a:spLocks noGrp="1"/>
          </p:cNvSpPr>
          <p:nvPr>
            <p:ph type="title"/>
          </p:nvPr>
        </p:nvSpPr>
        <p:spPr/>
        <p:txBody>
          <a:bodyPr/>
          <a:lstStyle/>
          <a:p>
            <a:pPr algn="ctr"/>
            <a:r>
              <a:rPr lang="en-US" b="1" dirty="0">
                <a:latin typeface="Algerian" panose="04020705040A02060702" pitchFamily="82" charset="0"/>
              </a:rPr>
              <a:t>POST - MORTEM POSTING REPORT</a:t>
            </a:r>
            <a:br>
              <a:rPr lang="en-IN" dirty="0">
                <a:latin typeface="Algerian" panose="04020705040A02060702" pitchFamily="82" charset="0"/>
              </a:rPr>
            </a:br>
            <a:endParaRPr lang="en-IN" dirty="0">
              <a:latin typeface="Algerian" panose="04020705040A02060702" pitchFamily="82" charset="0"/>
            </a:endParaRPr>
          </a:p>
        </p:txBody>
      </p:sp>
      <p:sp>
        <p:nvSpPr>
          <p:cNvPr id="4" name="TextBox 3">
            <a:extLst>
              <a:ext uri="{FF2B5EF4-FFF2-40B4-BE49-F238E27FC236}">
                <a16:creationId xmlns:a16="http://schemas.microsoft.com/office/drawing/2014/main" id="{3C3656CF-2A37-9F3D-AF29-E1940236987D}"/>
              </a:ext>
            </a:extLst>
          </p:cNvPr>
          <p:cNvSpPr txBox="1"/>
          <p:nvPr/>
        </p:nvSpPr>
        <p:spPr>
          <a:xfrm>
            <a:off x="1324303" y="1303283"/>
            <a:ext cx="9911255" cy="646331"/>
          </a:xfrm>
          <a:prstGeom prst="rect">
            <a:avLst/>
          </a:prstGeom>
          <a:noFill/>
        </p:spPr>
        <p:txBody>
          <a:bodyPr wrap="square" rtlCol="0">
            <a:spAutoFit/>
          </a:bodyPr>
          <a:lstStyle/>
          <a:p>
            <a:r>
              <a:rPr lang="en-US" b="1" dirty="0"/>
              <a:t>As a part of UG curriculum, Post mortem posting was organized by the Department of </a:t>
            </a:r>
            <a:r>
              <a:rPr lang="en-US" b="1" dirty="0" err="1"/>
              <a:t>Agadatantra</a:t>
            </a:r>
            <a:r>
              <a:rPr lang="en-US" b="1" dirty="0"/>
              <a:t> for the students of 2</a:t>
            </a:r>
            <a:r>
              <a:rPr lang="en-US" b="1" baseline="30000" dirty="0"/>
              <a:t>nd</a:t>
            </a:r>
            <a:r>
              <a:rPr lang="en-US" b="1" dirty="0"/>
              <a:t> BAMS on 27</a:t>
            </a:r>
            <a:r>
              <a:rPr lang="en-US" b="1" baseline="30000" dirty="0"/>
              <a:t>th</a:t>
            </a:r>
            <a:r>
              <a:rPr lang="en-US" b="1" dirty="0"/>
              <a:t> and 28</a:t>
            </a:r>
            <a:r>
              <a:rPr lang="en-US" b="1" baseline="30000" dirty="0"/>
              <a:t>th</a:t>
            </a:r>
            <a:r>
              <a:rPr lang="en-US" b="1" dirty="0"/>
              <a:t> of January 2025 from 9.30am to 5pm. </a:t>
            </a:r>
            <a:endParaRPr lang="en-IN" b="1" dirty="0"/>
          </a:p>
        </p:txBody>
      </p:sp>
      <p:pic>
        <p:nvPicPr>
          <p:cNvPr id="5" name="Picture 4">
            <a:extLst>
              <a:ext uri="{FF2B5EF4-FFF2-40B4-BE49-F238E27FC236}">
                <a16:creationId xmlns:a16="http://schemas.microsoft.com/office/drawing/2014/main" id="{3B1BFFB5-0489-F0D7-439F-5363A32217E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6178" y="2887772"/>
            <a:ext cx="7136466" cy="3970228"/>
          </a:xfrm>
          <a:prstGeom prst="rect">
            <a:avLst/>
          </a:prstGeom>
        </p:spPr>
      </p:pic>
    </p:spTree>
    <p:extLst>
      <p:ext uri="{BB962C8B-B14F-4D97-AF65-F5344CB8AC3E}">
        <p14:creationId xmlns:p14="http://schemas.microsoft.com/office/powerpoint/2010/main" val="4963391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60276-38D5-8DB2-A9B0-BB9DB91F3C39}"/>
              </a:ext>
            </a:extLst>
          </p:cNvPr>
          <p:cNvSpPr>
            <a:spLocks noGrp="1"/>
          </p:cNvSpPr>
          <p:nvPr>
            <p:ph type="title"/>
          </p:nvPr>
        </p:nvSpPr>
        <p:spPr/>
        <p:txBody>
          <a:bodyPr/>
          <a:lstStyle/>
          <a:p>
            <a:pPr algn="ctr"/>
            <a:r>
              <a:rPr lang="en-IN" b="1" dirty="0">
                <a:latin typeface="Algerian" panose="04020705040A02060702" pitchFamily="82" charset="0"/>
              </a:rPr>
              <a:t>CADEVAR RECIEVING</a:t>
            </a:r>
          </a:p>
        </p:txBody>
      </p:sp>
      <p:sp>
        <p:nvSpPr>
          <p:cNvPr id="4" name="TextBox 3">
            <a:extLst>
              <a:ext uri="{FF2B5EF4-FFF2-40B4-BE49-F238E27FC236}">
                <a16:creationId xmlns:a16="http://schemas.microsoft.com/office/drawing/2014/main" id="{1DC64704-829E-307C-2B16-BA336E806DA0}"/>
              </a:ext>
            </a:extLst>
          </p:cNvPr>
          <p:cNvSpPr txBox="1"/>
          <p:nvPr/>
        </p:nvSpPr>
        <p:spPr>
          <a:xfrm>
            <a:off x="1828801" y="1366345"/>
            <a:ext cx="9249104" cy="1754326"/>
          </a:xfrm>
          <a:prstGeom prst="rect">
            <a:avLst/>
          </a:prstGeom>
          <a:noFill/>
        </p:spPr>
        <p:txBody>
          <a:bodyPr wrap="square" rtlCol="0">
            <a:spAutoFit/>
          </a:bodyPr>
          <a:lstStyle/>
          <a:p>
            <a:pPr algn="ctr"/>
            <a:r>
              <a:rPr lang="en-US" b="1" dirty="0">
                <a:latin typeface="Times New Roman" panose="02020603050405020304" pitchFamily="18" charset="0"/>
              </a:rPr>
              <a:t>The Department of Rachana </a:t>
            </a:r>
            <a:r>
              <a:rPr lang="en-US" b="1" dirty="0" err="1">
                <a:latin typeface="Times New Roman" panose="02020603050405020304" pitchFamily="18" charset="0"/>
              </a:rPr>
              <a:t>Sharira</a:t>
            </a:r>
            <a:r>
              <a:rPr lang="en-US" b="1" dirty="0">
                <a:latin typeface="Times New Roman" panose="02020603050405020304" pitchFamily="18" charset="0"/>
              </a:rPr>
              <a:t> organized </a:t>
            </a:r>
            <a:r>
              <a:rPr lang="en-IN" b="1" dirty="0">
                <a:latin typeface="Times New Roman" panose="02020603050405020304" pitchFamily="18" charset="0"/>
              </a:rPr>
              <a:t>cadaver receiving ceremony on 05.02.2025 from 11.30am.  </a:t>
            </a:r>
            <a:r>
              <a:rPr lang="en-US" b="1" dirty="0">
                <a:latin typeface="Times New Roman" panose="02020603050405020304" pitchFamily="18" charset="0"/>
              </a:rPr>
              <a:t>Dr</a:t>
            </a:r>
            <a:r>
              <a:rPr lang="en-IN" b="1" dirty="0">
                <a:latin typeface="Times New Roman" panose="02020603050405020304" pitchFamily="18" charset="0"/>
              </a:rPr>
              <a:t>. Mahantesh B </a:t>
            </a:r>
            <a:r>
              <a:rPr lang="en-IN" b="1" dirty="0" err="1">
                <a:latin typeface="Times New Roman" panose="02020603050405020304" pitchFamily="18" charset="0"/>
              </a:rPr>
              <a:t>Ramannanavar</a:t>
            </a:r>
            <a:r>
              <a:rPr lang="en-IN" b="1" dirty="0">
                <a:latin typeface="Times New Roman" panose="02020603050405020304" pitchFamily="18" charset="0"/>
              </a:rPr>
              <a:t>, Professor &amp; HOD, KAHER's Shri BM </a:t>
            </a:r>
            <a:r>
              <a:rPr lang="en-IN" b="1" dirty="0" err="1">
                <a:latin typeface="Times New Roman" panose="02020603050405020304" pitchFamily="18" charset="0"/>
              </a:rPr>
              <a:t>Kankanawadi</a:t>
            </a:r>
            <a:r>
              <a:rPr lang="en-IN" b="1" dirty="0">
                <a:latin typeface="Times New Roman" panose="02020603050405020304" pitchFamily="18" charset="0"/>
              </a:rPr>
              <a:t> Ayurveda Mahavidyalaya, Belagavi and Dr. Shivkumar Appayya </a:t>
            </a:r>
            <a:r>
              <a:rPr lang="en-IN" b="1" dirty="0" err="1">
                <a:latin typeface="Times New Roman" panose="02020603050405020304" pitchFamily="18" charset="0"/>
              </a:rPr>
              <a:t>Kalyanimath</a:t>
            </a:r>
            <a:r>
              <a:rPr lang="en-IN" b="1" dirty="0">
                <a:latin typeface="Times New Roman" panose="02020603050405020304" pitchFamily="18" charset="0"/>
              </a:rPr>
              <a:t>, donated the dead body of Mrs Kalavati through Dr. </a:t>
            </a:r>
            <a:r>
              <a:rPr lang="en-IN" b="1" dirty="0" err="1">
                <a:latin typeface="Times New Roman" panose="02020603050405020304" pitchFamily="18" charset="0"/>
              </a:rPr>
              <a:t>Ramannavar</a:t>
            </a:r>
            <a:r>
              <a:rPr lang="en-IN" b="1" dirty="0">
                <a:latin typeface="Times New Roman" panose="02020603050405020304" pitchFamily="18" charset="0"/>
              </a:rPr>
              <a:t> charitable trust, Belagavi to the </a:t>
            </a:r>
            <a:r>
              <a:rPr lang="en-US" b="1" dirty="0">
                <a:latin typeface="Times New Roman" panose="02020603050405020304" pitchFamily="18" charset="0"/>
              </a:rPr>
              <a:t>Department of Rachana </a:t>
            </a:r>
            <a:r>
              <a:rPr lang="en-US" b="1" dirty="0" err="1">
                <a:latin typeface="Times New Roman" panose="02020603050405020304" pitchFamily="18" charset="0"/>
              </a:rPr>
              <a:t>Sharira</a:t>
            </a:r>
            <a:r>
              <a:rPr lang="en-US" b="1" dirty="0">
                <a:latin typeface="Times New Roman" panose="02020603050405020304" pitchFamily="18" charset="0"/>
              </a:rPr>
              <a:t>. The donated body is used by the institution for medical education of the first year BAMS students.</a:t>
            </a:r>
            <a:endParaRPr lang="en-IN" b="1" dirty="0">
              <a:latin typeface="Times New Roman" panose="02020603050405020304" pitchFamily="18" charset="0"/>
            </a:endParaRPr>
          </a:p>
        </p:txBody>
      </p:sp>
      <p:pic>
        <p:nvPicPr>
          <p:cNvPr id="5" name="Picture 4">
            <a:extLst>
              <a:ext uri="{FF2B5EF4-FFF2-40B4-BE49-F238E27FC236}">
                <a16:creationId xmlns:a16="http://schemas.microsoft.com/office/drawing/2014/main" id="{9B35B3D9-23C2-457E-97CF-61CFFED5703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29000"/>
            <a:ext cx="4371691" cy="3429000"/>
          </a:xfrm>
          <a:prstGeom prst="rect">
            <a:avLst/>
          </a:prstGeom>
        </p:spPr>
      </p:pic>
      <p:pic>
        <p:nvPicPr>
          <p:cNvPr id="6" name="Picture 5">
            <a:extLst>
              <a:ext uri="{FF2B5EF4-FFF2-40B4-BE49-F238E27FC236}">
                <a16:creationId xmlns:a16="http://schemas.microsoft.com/office/drawing/2014/main" id="{72728077-E823-49E8-A5AE-75E8F242E165}"/>
              </a:ext>
            </a:extLst>
          </p:cNvPr>
          <p:cNvPicPr>
            <a:picLocks noChangeAspect="1"/>
          </p:cNvPicPr>
          <p:nvPr/>
        </p:nvPicPr>
        <p:blipFill rotWithShape="1">
          <a:blip r:embed="rId3">
            <a:extLst>
              <a:ext uri="{28A0092B-C50C-407E-A947-70E740481C1C}">
                <a14:useLocalDpi xmlns:a14="http://schemas.microsoft.com/office/drawing/2010/main" val="0"/>
              </a:ext>
            </a:extLst>
          </a:blip>
          <a:srcRect r="8259"/>
          <a:stretch/>
        </p:blipFill>
        <p:spPr bwMode="auto">
          <a:xfrm>
            <a:off x="4760572" y="3429000"/>
            <a:ext cx="4194070" cy="3429000"/>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3763C143-656B-5EEB-8216-8CDA5D0A80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1215" y="3245409"/>
            <a:ext cx="2438949" cy="3612591"/>
          </a:xfrm>
          <a:prstGeom prst="rect">
            <a:avLst/>
          </a:prstGeom>
        </p:spPr>
      </p:pic>
    </p:spTree>
    <p:extLst>
      <p:ext uri="{BB962C8B-B14F-4D97-AF65-F5344CB8AC3E}">
        <p14:creationId xmlns:p14="http://schemas.microsoft.com/office/powerpoint/2010/main" val="36185213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5CC4CA-9775-10D1-FFE7-9C3FF4BFCD57}"/>
              </a:ext>
            </a:extLst>
          </p:cNvPr>
          <p:cNvSpPr>
            <a:spLocks noGrp="1"/>
          </p:cNvSpPr>
          <p:nvPr>
            <p:ph type="title"/>
          </p:nvPr>
        </p:nvSpPr>
        <p:spPr>
          <a:xfrm>
            <a:off x="858820" y="33866"/>
            <a:ext cx="10515600" cy="1325563"/>
          </a:xfrm>
        </p:spPr>
        <p:txBody>
          <a:bodyPr/>
          <a:lstStyle/>
          <a:p>
            <a:pPr algn="ctr"/>
            <a:r>
              <a:rPr lang="en-US" b="1" dirty="0">
                <a:latin typeface="Algerian" panose="04020705040A02060702" pitchFamily="82" charset="0"/>
              </a:rPr>
              <a:t>SHISHYOPANAYANA - 2025</a:t>
            </a:r>
            <a:endParaRPr lang="en-IN" b="1" dirty="0">
              <a:latin typeface="Algerian" panose="04020705040A02060702" pitchFamily="82" charset="0"/>
            </a:endParaRPr>
          </a:p>
        </p:txBody>
      </p:sp>
      <p:sp>
        <p:nvSpPr>
          <p:cNvPr id="7" name="TextBox 6">
            <a:extLst>
              <a:ext uri="{FF2B5EF4-FFF2-40B4-BE49-F238E27FC236}">
                <a16:creationId xmlns:a16="http://schemas.microsoft.com/office/drawing/2014/main" id="{E62DEBE1-194F-68AB-1396-81329A329EF0}"/>
              </a:ext>
            </a:extLst>
          </p:cNvPr>
          <p:cNvSpPr txBox="1"/>
          <p:nvPr/>
        </p:nvSpPr>
        <p:spPr>
          <a:xfrm>
            <a:off x="1047750" y="918328"/>
            <a:ext cx="10813026" cy="1231106"/>
          </a:xfrm>
          <a:prstGeom prst="rect">
            <a:avLst/>
          </a:prstGeom>
          <a:noFill/>
        </p:spPr>
        <p:txBody>
          <a:bodyPr wrap="square">
            <a:spAutoFit/>
          </a:bodyPr>
          <a:lstStyle/>
          <a:p>
            <a:pPr algn="ctr"/>
            <a:r>
              <a:rPr lang="en-IN" sz="2000" b="1" i="1" dirty="0">
                <a:effectLst/>
                <a:latin typeface="Alergian"/>
                <a:ea typeface="Calibri" panose="020F0502020204030204" pitchFamily="34" charset="0"/>
              </a:rPr>
              <a:t>Shishyopanayana </a:t>
            </a:r>
            <a:r>
              <a:rPr lang="en-IN" sz="1800" b="1" dirty="0">
                <a:effectLst/>
                <a:latin typeface="Alergian"/>
                <a:ea typeface="Calibri" panose="020F0502020204030204" pitchFamily="34" charset="0"/>
              </a:rPr>
              <a:t>was held on </a:t>
            </a:r>
            <a:r>
              <a:rPr lang="en-IN" b="1" dirty="0">
                <a:latin typeface="Alergian"/>
                <a:ea typeface="Calibri" panose="020F0502020204030204" pitchFamily="34" charset="0"/>
              </a:rPr>
              <a:t>05</a:t>
            </a:r>
            <a:r>
              <a:rPr lang="en-IN" sz="1800" b="1" dirty="0">
                <a:effectLst/>
                <a:latin typeface="Alergian"/>
                <a:ea typeface="Calibri" panose="020F0502020204030204" pitchFamily="34" charset="0"/>
              </a:rPr>
              <a:t>.02.2025 with dignitaries </a:t>
            </a:r>
            <a:r>
              <a:rPr lang="de-DE" b="1" dirty="0">
                <a:latin typeface="Alergian"/>
              </a:rPr>
              <a:t>Dr KIRAN KUMAR K</a:t>
            </a:r>
            <a:r>
              <a:rPr lang="en-IN" sz="1800" b="1" dirty="0">
                <a:effectLst/>
                <a:latin typeface="Alergian"/>
                <a:ea typeface="Calibri" panose="020F0502020204030204" pitchFamily="34" charset="0"/>
              </a:rPr>
              <a:t>, Senate Member of RGUHS, </a:t>
            </a:r>
            <a:r>
              <a:rPr lang="en-IN" b="1" dirty="0">
                <a:latin typeface="Alergian"/>
              </a:rPr>
              <a:t>Associate Professor, Sri Kalabyraveshwara Swamy Ayurvedic Medical College and Research Centre, Bangalore</a:t>
            </a:r>
            <a:r>
              <a:rPr lang="en-IN" sz="1800" b="1" dirty="0">
                <a:effectLst/>
                <a:latin typeface="Alergian"/>
                <a:ea typeface="Calibri" panose="020F0502020204030204" pitchFamily="34" charset="0"/>
              </a:rPr>
              <a:t>, </a:t>
            </a:r>
            <a:r>
              <a:rPr lang="en-IN" b="1" dirty="0">
                <a:latin typeface="Alergian"/>
              </a:rPr>
              <a:t>Dr. MAHANTESH B RAMANNANAVAR, Professor &amp; HOD, KAHER's Shri BM </a:t>
            </a:r>
            <a:r>
              <a:rPr lang="en-IN" b="1" dirty="0" err="1">
                <a:latin typeface="Alergian"/>
              </a:rPr>
              <a:t>Kankanawadi</a:t>
            </a:r>
            <a:r>
              <a:rPr lang="en-IN" b="1" dirty="0">
                <a:latin typeface="Alergian"/>
              </a:rPr>
              <a:t> Ayurveda Mahavidyalaya, Belagavi </a:t>
            </a:r>
            <a:r>
              <a:rPr lang="en-IN" sz="1800" b="1" dirty="0">
                <a:effectLst/>
                <a:latin typeface="Alergian"/>
                <a:ea typeface="Calibri" panose="020F0502020204030204" pitchFamily="34" charset="0"/>
              </a:rPr>
              <a:t>Bengaluru for all the students of first year BAMS.</a:t>
            </a:r>
            <a:endParaRPr lang="en-IN" b="1" dirty="0">
              <a:latin typeface="Alergian"/>
            </a:endParaRPr>
          </a:p>
        </p:txBody>
      </p:sp>
      <p:pic>
        <p:nvPicPr>
          <p:cNvPr id="3" name="Picture 2">
            <a:extLst>
              <a:ext uri="{FF2B5EF4-FFF2-40B4-BE49-F238E27FC236}">
                <a16:creationId xmlns:a16="http://schemas.microsoft.com/office/drawing/2014/main" id="{FA10E363-EFB4-636F-E050-D2EC81D159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08" y="39897"/>
            <a:ext cx="1264006" cy="1243782"/>
          </a:xfrm>
          <a:prstGeom prst="rect">
            <a:avLst/>
          </a:prstGeom>
        </p:spPr>
      </p:pic>
      <p:pic>
        <p:nvPicPr>
          <p:cNvPr id="8" name="Picture 7">
            <a:extLst>
              <a:ext uri="{FF2B5EF4-FFF2-40B4-BE49-F238E27FC236}">
                <a16:creationId xmlns:a16="http://schemas.microsoft.com/office/drawing/2014/main" id="{A0B3AD7B-82E1-4687-FFC2-8625FDB4FA6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4710"/>
          <a:stretch/>
        </p:blipFill>
        <p:spPr bwMode="auto">
          <a:xfrm rot="5400000">
            <a:off x="802779" y="1764860"/>
            <a:ext cx="4695891" cy="5502408"/>
          </a:xfrm>
          <a:prstGeom prst="rect">
            <a:avLst/>
          </a:prstGeom>
          <a:noFill/>
          <a:ln>
            <a:noFill/>
          </a:ln>
          <a:extLst>
            <a:ext uri="{53640926-AAD7-44D8-BBD7-CCE9431645EC}">
              <a14:shadowObscured xmlns:a14="http://schemas.microsoft.com/office/drawing/2010/main"/>
            </a:ext>
          </a:extLst>
        </p:spPr>
      </p:pic>
      <p:pic>
        <p:nvPicPr>
          <p:cNvPr id="10" name="Picture 9">
            <a:extLst>
              <a:ext uri="{FF2B5EF4-FFF2-40B4-BE49-F238E27FC236}">
                <a16:creationId xmlns:a16="http://schemas.microsoft.com/office/drawing/2014/main" id="{DE37A51B-1049-89C5-303F-E5EC8568314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17" r="6563"/>
          <a:stretch/>
        </p:blipFill>
        <p:spPr bwMode="auto">
          <a:xfrm>
            <a:off x="5996394" y="2168118"/>
            <a:ext cx="5454801" cy="4708566"/>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3769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1933</TotalTime>
  <Words>1691</Words>
  <Application>Microsoft Office PowerPoint</Application>
  <PresentationFormat>Widescreen</PresentationFormat>
  <Paragraphs>114</Paragraphs>
  <Slides>59</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59</vt:i4>
      </vt:variant>
    </vt:vector>
  </HeadingPairs>
  <TitlesOfParts>
    <vt:vector size="67" baseType="lpstr">
      <vt:lpstr>Agency FB</vt:lpstr>
      <vt:lpstr>Alergian</vt:lpstr>
      <vt:lpstr>Algerian</vt:lpstr>
      <vt:lpstr>Arial</vt:lpstr>
      <vt:lpstr>Calibri</vt:lpstr>
      <vt:lpstr>Calibri Light</vt:lpstr>
      <vt:lpstr>Times New Roman</vt:lpstr>
      <vt:lpstr>Office Theme</vt:lpstr>
      <vt:lpstr>PowerPoint Presentation</vt:lpstr>
      <vt:lpstr>“SAdhita 2024”</vt:lpstr>
      <vt:lpstr>PowerPoint Presentation</vt:lpstr>
      <vt:lpstr>REPUBLIC DAY</vt:lpstr>
      <vt:lpstr>     BLOOD DONATION CAMP</vt:lpstr>
      <vt:lpstr>DESH KA PRAKRITI PARIKSHAN</vt:lpstr>
      <vt:lpstr>POST - MORTEM POSTING REPORT </vt:lpstr>
      <vt:lpstr>CADEVAR RECIEVING</vt:lpstr>
      <vt:lpstr>SHISHYOPANAYANA - 2025</vt:lpstr>
      <vt:lpstr>PowerPoint Presentation</vt:lpstr>
      <vt:lpstr>DESH KA PRAKRITI PARIKSHAN</vt:lpstr>
      <vt:lpstr> POSTER COMPETITION </vt:lpstr>
      <vt:lpstr>PowerPoint Presentation</vt:lpstr>
      <vt:lpstr>BASIC COURSE IN EDUCATIONAL METHODOLGY TRAINING PROGRAMME</vt:lpstr>
      <vt:lpstr>        INTERNATIONAL DAY OF YOGA- 2025</vt:lpstr>
      <vt:lpstr>PowerPoint Presentation</vt:lpstr>
      <vt:lpstr>PowerPoint Presentation</vt:lpstr>
      <vt:lpstr>FACULTY DEVELOPMENT &amp; ORIENTATION PROGRAM FOR OBDC-CBDC AYU PS UG SYLLABUS</vt:lpstr>
      <vt:lpstr>AWARENESS PROGRAMME AGAINST DRUG ABUSE AND ILLICIT TRAFFICKING</vt:lpstr>
      <vt:lpstr>AYURQUIZ</vt:lpstr>
      <vt:lpstr>BLOOD GROUPING CAMP</vt:lpstr>
      <vt:lpstr>CHARAKA JAYANTI</vt:lpstr>
      <vt:lpstr>SANSKRIT DAY</vt:lpstr>
      <vt:lpstr>RAV- CME DEPT OF AYURVEDA SAMHITA SIDDHANTA AND SANSKRIT</vt:lpstr>
      <vt:lpstr>WALKATHON on occasion of AYURVEDA DAY</vt:lpstr>
      <vt:lpstr>AYURVEDA DAY</vt:lpstr>
      <vt:lpstr>AYURPRAVESHIKA  “TRANSITIONAL CURRICULUM-2025”</vt:lpstr>
      <vt:lpstr>ANNUAL SPORTs DAY RGUHS 2025</vt:lpstr>
      <vt:lpstr>PowerPoint Presentation</vt:lpstr>
      <vt:lpstr>PowerPoint Presentation</vt:lpstr>
      <vt:lpstr>All India Inter University Yoga Selection trails for representing RGUHS</vt:lpstr>
      <vt:lpstr>NUTRITION WEEK </vt:lpstr>
      <vt:lpstr>NUTRITIOUS MEAL PREPARATION COMPETITION USING NITYASEVANEEYA DRAVYAS </vt:lpstr>
      <vt:lpstr>WORKSHOP ON KRIYAKALPA</vt:lpstr>
      <vt:lpstr>PowerPoint Presentation</vt:lpstr>
      <vt:lpstr>GENeRAL CAMP </vt:lpstr>
      <vt:lpstr>PowerPoint Presentation</vt:lpstr>
      <vt:lpstr>PowerPoint Presentation</vt:lpstr>
      <vt:lpstr>PUBLIC AWARENESS PROGRAMME - HEALTH TALK </vt:lpstr>
      <vt:lpstr>SCHOOL OUTREACH  PROGRAMME</vt:lpstr>
      <vt:lpstr>PUBLIC AWARENESS PROGRAMME - STREET PLAY</vt:lpstr>
      <vt:lpstr>CME on PHARMACOVIGILANCE</vt:lpstr>
      <vt:lpstr>SPORT’S DAY</vt:lpstr>
      <vt:lpstr>PowerPoint Presentation</vt:lpstr>
      <vt:lpstr>CULTURAL EVENT-SAMANTHA</vt:lpstr>
      <vt:lpstr>SAMANTHA</vt:lpstr>
      <vt:lpstr>PowerPoint Presentation</vt:lpstr>
      <vt:lpstr>PowerPoint Presentation</vt:lpstr>
      <vt:lpstr>PowerPoint Presentation</vt:lpstr>
      <vt:lpstr>CCRAS-CME</vt:lpstr>
      <vt:lpstr>CME KAYACHIKITSA ON “SANDHI VATA IN LENS OF CLINICIAN”</vt:lpstr>
      <vt:lpstr>TEACHERS DAY 2025 </vt:lpstr>
      <vt:lpstr>FOUNDER'S DAY CELEBRATION </vt:lpstr>
      <vt:lpstr>INDEPENDenCE DAY </vt:lpstr>
      <vt:lpstr>PowerPoint Presentation</vt:lpstr>
      <vt:lpstr>BASIC COURSE IN EDUCATIONAL METHODOLGY TRAINING PROGRAMME REPORT</vt:lpstr>
      <vt:lpstr> BASIC LIFE SUPPORT TRAINING (BLS)</vt:lpstr>
      <vt:lpstr>Roga Nidana CME on  “IDENTIFICATION AND INTERPRETATION OF DOSHA VITIATION IN ROUTINE OPD CASES”</vt:lpstr>
      <vt:lpstr>RESEARCH GRANTS RECEIVED FROM RGUHS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Ishaan Choudhary</dc:creator>
  <cp:lastModifiedBy>Ishaan Choudhary</cp:lastModifiedBy>
  <cp:revision>221</cp:revision>
  <dcterms:created xsi:type="dcterms:W3CDTF">2024-12-02T07:44:00Z</dcterms:created>
  <dcterms:modified xsi:type="dcterms:W3CDTF">2026-01-20T13:15:42Z</dcterms:modified>
</cp:coreProperties>
</file>